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3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BB1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91" y="-4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2836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98573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4018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64618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27647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6235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73540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25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3004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6676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0203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44566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CE26D9E8-1E33-4F5A-A4E9-A5110D69B9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0281381"/>
              </p:ext>
            </p:extLst>
          </p:nvPr>
        </p:nvGraphicFramePr>
        <p:xfrm>
          <a:off x="226504" y="310393"/>
          <a:ext cx="11744586" cy="5788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4711">
                  <a:extLst>
                    <a:ext uri="{9D8B030D-6E8A-4147-A177-3AD203B41FA5}">
                      <a16:colId xmlns:a16="http://schemas.microsoft.com/office/drawing/2014/main" xmlns="" val="532957123"/>
                    </a:ext>
                  </a:extLst>
                </a:gridCol>
                <a:gridCol w="4328719">
                  <a:extLst>
                    <a:ext uri="{9D8B030D-6E8A-4147-A177-3AD203B41FA5}">
                      <a16:colId xmlns:a16="http://schemas.microsoft.com/office/drawing/2014/main" xmlns="" val="1016203288"/>
                    </a:ext>
                  </a:extLst>
                </a:gridCol>
                <a:gridCol w="3691156">
                  <a:extLst>
                    <a:ext uri="{9D8B030D-6E8A-4147-A177-3AD203B41FA5}">
                      <a16:colId xmlns:a16="http://schemas.microsoft.com/office/drawing/2014/main" xmlns="" val="3301993279"/>
                    </a:ext>
                  </a:extLst>
                </a:gridCol>
              </a:tblGrid>
              <a:tr h="578840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</a:rPr>
                        <a:t>Для признания многоквартирного дома аварийным и непригодным для проживания следует обращаться с заявлением в межведомственную комиссию при администрации муниципального  района.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Прокуратура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Республики Башкортостан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Туймазинская</a:t>
                      </a:r>
                      <a:r>
                        <a:rPr kumimoji="0" lang="ru-RU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/>
                          <a:ea typeface="+mn-ea"/>
                          <a:cs typeface="+mn-cs"/>
                        </a:rPr>
                        <a:t> межрайонная прокуратура</a:t>
                      </a:r>
                    </a:p>
                    <a:p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65024464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4B7FCEE-E5B3-47B3-8142-992DE7F172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677" t="959" r="1524" b="1805"/>
          <a:stretch/>
        </p:blipFill>
        <p:spPr>
          <a:xfrm>
            <a:off x="220910" y="2416029"/>
            <a:ext cx="3755472" cy="3682767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0DE9ABE4-F604-4B03-8674-9A1621BF74DB}"/>
              </a:ext>
            </a:extLst>
          </p:cNvPr>
          <p:cNvSpPr/>
          <p:nvPr/>
        </p:nvSpPr>
        <p:spPr>
          <a:xfrm>
            <a:off x="4664279" y="4848837"/>
            <a:ext cx="3196205" cy="10989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Туймазинская</a:t>
            </a:r>
            <a:r>
              <a:rPr lang="ru-RU" dirty="0">
                <a:solidFill>
                  <a:schemeClr val="tx1"/>
                </a:solidFill>
              </a:rPr>
              <a:t> межрайонная прокуратура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ул. Пугачева, д. 12, г. Туймазы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	тел. 8(34782)7-13-62</a:t>
            </a:r>
          </a:p>
        </p:txBody>
      </p:sp>
      <p:sp>
        <p:nvSpPr>
          <p:cNvPr id="7" name="Выноска: линия с чертой 6">
            <a:extLst>
              <a:ext uri="{FF2B5EF4-FFF2-40B4-BE49-F238E27FC236}">
                <a16:creationId xmlns:a16="http://schemas.microsoft.com/office/drawing/2014/main" xmlns="" id="{6E25EF36-7E5B-45B4-A30E-1AC256649EB1}"/>
              </a:ext>
            </a:extLst>
          </p:cNvPr>
          <p:cNvSpPr/>
          <p:nvPr/>
        </p:nvSpPr>
        <p:spPr>
          <a:xfrm>
            <a:off x="8892330" y="2038525"/>
            <a:ext cx="2827090" cy="1518407"/>
          </a:xfrm>
          <a:prstGeom prst="accent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АВАРИЙНОЕ ЖИЛЬЕ: ВОПРОСЫ И ОТВЕТЫ</a:t>
            </a:r>
          </a:p>
        </p:txBody>
      </p:sp>
      <p:sp>
        <p:nvSpPr>
          <p:cNvPr id="8" name="Блок-схема: сопоставление 7">
            <a:extLst>
              <a:ext uri="{FF2B5EF4-FFF2-40B4-BE49-F238E27FC236}">
                <a16:creationId xmlns:a16="http://schemas.microsoft.com/office/drawing/2014/main" xmlns="" id="{337C0B76-25CF-4BD6-9DA1-643EC34FB635}"/>
              </a:ext>
            </a:extLst>
          </p:cNvPr>
          <p:cNvSpPr/>
          <p:nvPr/>
        </p:nvSpPr>
        <p:spPr>
          <a:xfrm>
            <a:off x="10981189" y="629173"/>
            <a:ext cx="889233" cy="1241571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уб 10">
            <a:extLst>
              <a:ext uri="{FF2B5EF4-FFF2-40B4-BE49-F238E27FC236}">
                <a16:creationId xmlns:a16="http://schemas.microsoft.com/office/drawing/2014/main" xmlns="" id="{7E0797B0-E532-48D8-8FD2-4A384EEEDA0C}"/>
              </a:ext>
            </a:extLst>
          </p:cNvPr>
          <p:cNvSpPr/>
          <p:nvPr/>
        </p:nvSpPr>
        <p:spPr>
          <a:xfrm>
            <a:off x="10419126" y="5016615"/>
            <a:ext cx="1166070" cy="1023457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>
            <a:extLst>
              <a:ext uri="{FF2B5EF4-FFF2-40B4-BE49-F238E27FC236}">
                <a16:creationId xmlns:a16="http://schemas.microsoft.com/office/drawing/2014/main" xmlns="" id="{0E64D84A-3E57-4A00-AAE2-C6DF805406E8}"/>
              </a:ext>
            </a:extLst>
          </p:cNvPr>
          <p:cNvSpPr/>
          <p:nvPr/>
        </p:nvSpPr>
        <p:spPr>
          <a:xfrm rot="712579">
            <a:off x="10726457" y="4250027"/>
            <a:ext cx="1233182" cy="1027652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ИЛИ 14">
            <a:extLst>
              <a:ext uri="{FF2B5EF4-FFF2-40B4-BE49-F238E27FC236}">
                <a16:creationId xmlns:a16="http://schemas.microsoft.com/office/drawing/2014/main" xmlns="" id="{DB1A4895-C12F-4F25-B8D6-2D906254932A}"/>
              </a:ext>
            </a:extLst>
          </p:cNvPr>
          <p:cNvSpPr/>
          <p:nvPr/>
        </p:nvSpPr>
        <p:spPr>
          <a:xfrm>
            <a:off x="10633910" y="5478011"/>
            <a:ext cx="464725" cy="402672"/>
          </a:xfrm>
          <a:prstGeom prst="flowChar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6065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1C65843D-498D-4BD1-B754-F3B67B9786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5966068"/>
              </p:ext>
            </p:extLst>
          </p:nvPr>
        </p:nvGraphicFramePr>
        <p:xfrm>
          <a:off x="125836" y="184557"/>
          <a:ext cx="11811699" cy="582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7233">
                  <a:extLst>
                    <a:ext uri="{9D8B030D-6E8A-4147-A177-3AD203B41FA5}">
                      <a16:colId xmlns:a16="http://schemas.microsoft.com/office/drawing/2014/main" xmlns="" val="3093167525"/>
                    </a:ext>
                  </a:extLst>
                </a:gridCol>
                <a:gridCol w="3937233">
                  <a:extLst>
                    <a:ext uri="{9D8B030D-6E8A-4147-A177-3AD203B41FA5}">
                      <a16:colId xmlns:a16="http://schemas.microsoft.com/office/drawing/2014/main" xmlns="" val="1838293381"/>
                    </a:ext>
                  </a:extLst>
                </a:gridCol>
                <a:gridCol w="3937233">
                  <a:extLst>
                    <a:ext uri="{9D8B030D-6E8A-4147-A177-3AD203B41FA5}">
                      <a16:colId xmlns:a16="http://schemas.microsoft.com/office/drawing/2014/main" xmlns="" val="3617303037"/>
                    </a:ext>
                  </a:extLst>
                </a:gridCol>
              </a:tblGrid>
              <a:tr h="5821959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ВАЖНО! </a:t>
                      </a:r>
                    </a:p>
                    <a:p>
                      <a:pPr algn="just"/>
                      <a:r>
                        <a:rPr lang="ru-RU" sz="1400" b="0" dirty="0">
                          <a:solidFill>
                            <a:schemeClr val="tx1"/>
                          </a:solidFill>
                        </a:rPr>
                        <a:t>Органы государственной власти и органы местного самоуправления в пределах своих полномочий обеспечивают условия для осуществления гражданами права на жилище, в том числе обеспечивают контроль за использованием и сохранностью жилищного фонда. </a:t>
                      </a:r>
                    </a:p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66952397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CBEA45C-69B3-44F3-BBBA-2B85BF164D6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28637" y="3572219"/>
            <a:ext cx="2181139" cy="2409131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8A3C94FA-1845-4A25-8B9E-7ACE610D489C}"/>
              </a:ext>
            </a:extLst>
          </p:cNvPr>
          <p:cNvSpPr/>
          <p:nvPr/>
        </p:nvSpPr>
        <p:spPr>
          <a:xfrm>
            <a:off x="125835" y="184557"/>
            <a:ext cx="3926047" cy="18623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&quot;На главную&quot; 8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810AF104-44BA-4FA7-8681-C0C6693A94CB}"/>
              </a:ext>
            </a:extLst>
          </p:cNvPr>
          <p:cNvSpPr/>
          <p:nvPr/>
        </p:nvSpPr>
        <p:spPr>
          <a:xfrm>
            <a:off x="2902591" y="4572000"/>
            <a:ext cx="1149291" cy="1409350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>
            <a:extLst>
              <a:ext uri="{FF2B5EF4-FFF2-40B4-BE49-F238E27FC236}">
                <a16:creationId xmlns:a16="http://schemas.microsoft.com/office/drawing/2014/main" xmlns="" id="{C1C1E4A0-61ED-48FB-9DC8-9EF0009E4CB4}"/>
              </a:ext>
            </a:extLst>
          </p:cNvPr>
          <p:cNvSpPr/>
          <p:nvPr/>
        </p:nvSpPr>
        <p:spPr>
          <a:xfrm>
            <a:off x="125835" y="2256639"/>
            <a:ext cx="3926047" cy="56206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ВЕТХИЙ И АВАРИЙНЫЙ ФОНД, ЧТО ЭТО ТАКОЕ?</a:t>
            </a:r>
          </a:p>
        </p:txBody>
      </p:sp>
      <p:sp>
        <p:nvSpPr>
          <p:cNvPr id="12" name="Блок-схема: процесс 11">
            <a:extLst>
              <a:ext uri="{FF2B5EF4-FFF2-40B4-BE49-F238E27FC236}">
                <a16:creationId xmlns:a16="http://schemas.microsoft.com/office/drawing/2014/main" xmlns="" id="{3CF3D766-516D-484E-88C6-0F20F9813639}"/>
              </a:ext>
            </a:extLst>
          </p:cNvPr>
          <p:cNvSpPr/>
          <p:nvPr/>
        </p:nvSpPr>
        <p:spPr>
          <a:xfrm>
            <a:off x="125835" y="2994870"/>
            <a:ext cx="3926047" cy="151840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tx1"/>
                </a:solidFill>
              </a:rPr>
              <a:t>Ветхий и аварийный фонд </a:t>
            </a:r>
            <a:r>
              <a:rPr lang="ru-RU" sz="1400" dirty="0">
                <a:solidFill>
                  <a:schemeClr val="tx1"/>
                </a:solidFill>
              </a:rPr>
              <a:t>— это жилищный фонд, отнесенный к категории непригодного для проживания и подлежащего сносу в установленном законодательством порядке на основании решения межведомственной комиссии</a:t>
            </a:r>
            <a:r>
              <a:rPr lang="ru-RU" dirty="0"/>
              <a:t>. </a:t>
            </a:r>
          </a:p>
        </p:txBody>
      </p:sp>
      <p:sp>
        <p:nvSpPr>
          <p:cNvPr id="13" name="Блок-схема: процесс 12">
            <a:extLst>
              <a:ext uri="{FF2B5EF4-FFF2-40B4-BE49-F238E27FC236}">
                <a16:creationId xmlns:a16="http://schemas.microsoft.com/office/drawing/2014/main" xmlns="" id="{2F41738C-F2AD-43A4-BA12-EEA8A537D36D}"/>
              </a:ext>
            </a:extLst>
          </p:cNvPr>
          <p:cNvSpPr/>
          <p:nvPr/>
        </p:nvSpPr>
        <p:spPr>
          <a:xfrm>
            <a:off x="4186106" y="251671"/>
            <a:ext cx="3733101" cy="2323750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Кто ведет учет?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</a:rPr>
              <a:t>Учет муниципального жилищного фонда, контроль за его сохранностью и соответствием жилых помещений санитарным и техническим требованиям, а также признание помещений муниципального жилищного фонда непригодным для проживания, относится к 	компетенции органов местного самоуправления</a:t>
            </a:r>
          </a:p>
        </p:txBody>
      </p:sp>
      <p:sp>
        <p:nvSpPr>
          <p:cNvPr id="15" name="Прямоугольник: один скругленный угол 14">
            <a:extLst>
              <a:ext uri="{FF2B5EF4-FFF2-40B4-BE49-F238E27FC236}">
                <a16:creationId xmlns:a16="http://schemas.microsoft.com/office/drawing/2014/main" xmlns="" id="{561A0838-82EB-4BC5-8329-F927EF095AB4}"/>
              </a:ext>
            </a:extLst>
          </p:cNvPr>
          <p:cNvSpPr/>
          <p:nvPr/>
        </p:nvSpPr>
        <p:spPr>
          <a:xfrm>
            <a:off x="4186106" y="2734811"/>
            <a:ext cx="3154261" cy="2835479"/>
          </a:xfrm>
          <a:prstGeom prst="round1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tx1"/>
                </a:solidFill>
              </a:rPr>
              <a:t>А что взамен? 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Согласно статье 86 Жилищного кодекса РФ, если дом, в котором находится жилое помещение, занимаемое по договору социального найма, подлежит сносу, выселяемым из него гражданам органов государственной власти или органом местного самоуправления, принявшим решение о сносе такого дома, предоставляются другие благоустроенные жилые помещения по договорам социального найма. </a:t>
            </a:r>
          </a:p>
        </p:txBody>
      </p:sp>
      <p:sp>
        <p:nvSpPr>
          <p:cNvPr id="16" name="Блок-схема: процесс 15">
            <a:extLst>
              <a:ext uri="{FF2B5EF4-FFF2-40B4-BE49-F238E27FC236}">
                <a16:creationId xmlns:a16="http://schemas.microsoft.com/office/drawing/2014/main" xmlns="" id="{9CFD5184-FCBA-42B5-8E65-ABEEC1B619DD}"/>
              </a:ext>
            </a:extLst>
          </p:cNvPr>
          <p:cNvSpPr/>
          <p:nvPr/>
        </p:nvSpPr>
        <p:spPr>
          <a:xfrm>
            <a:off x="8140120" y="251672"/>
            <a:ext cx="3733101" cy="4713435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r>
              <a:rPr lang="ru-RU" sz="1300" b="1" dirty="0">
                <a:solidFill>
                  <a:schemeClr val="tx1"/>
                </a:solidFill>
              </a:rPr>
              <a:t>Какой порядок отселения?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На основании полученного  заключения межведомственной комиссии орган государственной власти, местного самоуправления издает распоряжение, в котором должна быть указана информация о дельнейшем использовании помещения, сроках отселения физических лиц в случае признания дома аварийным и подлежащим сносу или реконструкции или о признании необходимости </a:t>
            </a:r>
          </a:p>
          <a:p>
            <a:pPr algn="ctr"/>
            <a:r>
              <a:rPr lang="ru-RU" sz="1300" dirty="0">
                <a:solidFill>
                  <a:schemeClr val="tx1"/>
                </a:solidFill>
              </a:rPr>
              <a:t>проведения </a:t>
            </a:r>
            <a:r>
              <a:rPr lang="ru-RU" sz="1300" dirty="0" err="1">
                <a:solidFill>
                  <a:schemeClr val="tx1"/>
                </a:solidFill>
              </a:rPr>
              <a:t>ремонтновосстановительных</a:t>
            </a:r>
            <a:r>
              <a:rPr lang="ru-RU" sz="1300" dirty="0">
                <a:solidFill>
                  <a:schemeClr val="tx1"/>
                </a:solidFill>
              </a:rPr>
              <a:t> работ. </a:t>
            </a:r>
          </a:p>
          <a:p>
            <a:pPr algn="ctr"/>
            <a:r>
              <a:rPr lang="ru-RU" sz="1300" b="1" dirty="0">
                <a:solidFill>
                  <a:schemeClr val="tx1"/>
                </a:solidFill>
              </a:rPr>
              <a:t>Если не согласен….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В случае, если граждане не согласны с заключениями межведомственной комиссии, установленным сроком отселения, непредставлением благоустроенного жилого помещения взамен признанного непригодным для проживания, то за защитой нарушенных жилищных прав вправе обратиться в суд с исковым заявлением. </a:t>
            </a:r>
          </a:p>
          <a:p>
            <a:pPr algn="ctr"/>
            <a:r>
              <a:rPr lang="ru-RU" sz="1300" b="1" dirty="0">
                <a:solidFill>
                  <a:schemeClr val="tx1"/>
                </a:solidFill>
              </a:rPr>
              <a:t>                    Платить или не платить?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                   Взносы на капитальный ремонт не                                       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             уплачиваются собственниками помещений в           многоквартирном доме, признанном в                  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             установленном Правительством 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             Российской Федерации порядке </a:t>
            </a:r>
          </a:p>
          <a:p>
            <a:pPr algn="just"/>
            <a:r>
              <a:rPr lang="ru-RU" sz="1300" dirty="0">
                <a:solidFill>
                  <a:schemeClr val="tx1"/>
                </a:solidFill>
              </a:rPr>
              <a:t>             аварийным и подлежащим сносу. </a:t>
            </a:r>
          </a:p>
          <a:p>
            <a:pPr algn="ctr"/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15951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31</TotalTime>
  <Words>342</Words>
  <Application>Microsoft Office PowerPoint</Application>
  <PresentationFormat>Произвольный</PresentationFormat>
  <Paragraphs>31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Галерея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Лепентьева Татьяна Владимировна</dc:creator>
  <cp:lastModifiedBy>Управдел</cp:lastModifiedBy>
  <cp:revision>5</cp:revision>
  <dcterms:created xsi:type="dcterms:W3CDTF">2022-05-03T18:16:51Z</dcterms:created>
  <dcterms:modified xsi:type="dcterms:W3CDTF">2022-05-05T04:18:26Z</dcterms:modified>
</cp:coreProperties>
</file>