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-91" y="-48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67ABBA8-7AF8-477C-B338-26A8097AD53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69897" y="3823283"/>
            <a:ext cx="2636939" cy="1977704"/>
          </a:xfrm>
          <a:prstGeom prst="rect">
            <a:avLst/>
          </a:prstGeom>
        </p:spPr>
      </p:pic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xmlns="" id="{99566724-275D-4241-ACCD-2DB224DBC8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15460762"/>
              </p:ext>
            </p:extLst>
          </p:nvPr>
        </p:nvGraphicFramePr>
        <p:xfrm>
          <a:off x="1694576" y="226502"/>
          <a:ext cx="10293292" cy="66944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5430">
                  <a:extLst>
                    <a:ext uri="{9D8B030D-6E8A-4147-A177-3AD203B41FA5}">
                      <a16:colId xmlns:a16="http://schemas.microsoft.com/office/drawing/2014/main" xmlns="" val="321845599"/>
                    </a:ext>
                  </a:extLst>
                </a:gridCol>
                <a:gridCol w="3433931">
                  <a:extLst>
                    <a:ext uri="{9D8B030D-6E8A-4147-A177-3AD203B41FA5}">
                      <a16:colId xmlns:a16="http://schemas.microsoft.com/office/drawing/2014/main" xmlns="" val="2623697656"/>
                    </a:ext>
                  </a:extLst>
                </a:gridCol>
                <a:gridCol w="3433931">
                  <a:extLst>
                    <a:ext uri="{9D8B030D-6E8A-4147-A177-3AD203B41FA5}">
                      <a16:colId xmlns:a16="http://schemas.microsoft.com/office/drawing/2014/main" xmlns="" val="2904513648"/>
                    </a:ext>
                  </a:extLst>
                </a:gridCol>
              </a:tblGrid>
              <a:tr h="6694415">
                <a:tc>
                  <a:txBody>
                    <a:bodyPr/>
                    <a:lstStyle/>
                    <a:p>
                      <a:endParaRPr lang="ru-RU" sz="14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</a:rPr>
                        <a:t>Без контроля взрослых ни к коем случае не встречайтесь с людьми, с которыми познакомились в Интернете.</a:t>
                      </a:r>
                    </a:p>
                    <a:p>
                      <a:pPr algn="just"/>
                      <a:endParaRPr lang="ru-RU" sz="1400" b="0" dirty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endParaRPr lang="ru-RU" sz="1400" b="0" dirty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r>
                        <a:rPr lang="ru-RU" sz="1400" b="0" dirty="0">
                          <a:solidFill>
                            <a:schemeClr val="tx1"/>
                          </a:solidFill>
                        </a:rPr>
                        <a:t>Любой человек может выдавать себя за другую личность, пользуясь чужими фотографиями и данными.  </a:t>
                      </a:r>
                    </a:p>
                    <a:p>
                      <a:pPr algn="just"/>
                      <a:r>
                        <a:rPr lang="ru-RU" sz="1400" b="0" dirty="0">
                          <a:solidFill>
                            <a:schemeClr val="tx1"/>
                          </a:solidFill>
                        </a:rPr>
                        <a:t>Это представляет опасность!  </a:t>
                      </a:r>
                    </a:p>
                    <a:p>
                      <a:pPr algn="just"/>
                      <a:endParaRPr lang="ru-RU" sz="14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</a:rPr>
                        <a:t>Всегда используй антивирусную защиту. Не заходи на сайты и не открывай файлы, которые отмечены как опасные, представляющие угрозу или подозрительные.</a:t>
                      </a:r>
                    </a:p>
                    <a:p>
                      <a:endParaRPr lang="ru-RU" sz="1400" b="0" dirty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r>
                        <a:rPr lang="ru-RU" sz="1300" b="0" dirty="0">
                          <a:solidFill>
                            <a:schemeClr val="tx1"/>
                          </a:solidFill>
                        </a:rPr>
                        <a:t>С осторожностью относитесь к скачиваемым в сети файлам, делайте покупки только в проверенных </a:t>
                      </a:r>
                      <a:r>
                        <a:rPr lang="ru-RU" sz="1300" b="0" dirty="0" err="1">
                          <a:solidFill>
                            <a:schemeClr val="tx1"/>
                          </a:solidFill>
                        </a:rPr>
                        <a:t>Интернетмагазинах</a:t>
                      </a:r>
                      <a:r>
                        <a:rPr lang="ru-RU" sz="1300" b="0" dirty="0">
                          <a:solidFill>
                            <a:schemeClr val="tx1"/>
                          </a:solidFill>
                        </a:rPr>
                        <a:t> под присмотром взрослых или с их ведома.  </a:t>
                      </a:r>
                    </a:p>
                    <a:p>
                      <a:pPr algn="just"/>
                      <a:r>
                        <a:rPr lang="ru-RU" sz="1300" b="0" dirty="0">
                          <a:solidFill>
                            <a:schemeClr val="tx1"/>
                          </a:solidFill>
                        </a:rPr>
                        <a:t>Значительный объем информации предоставляется в Интернете за плату. Будь внимателен - не вводи данные платежных документов и карт через подозрительные сайты. </a:t>
                      </a:r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ru-RU" sz="1000" b="0" dirty="0" err="1">
                          <a:solidFill>
                            <a:schemeClr val="tx1"/>
                          </a:solidFill>
                        </a:rPr>
                        <a:t>Туймазинская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</a:rPr>
                        <a:t> межрайонная прокуратура</a:t>
                      </a:r>
                    </a:p>
                    <a:p>
                      <a:pPr algn="ctr"/>
                      <a:r>
                        <a:rPr lang="ru-RU" sz="1000" b="0" dirty="0">
                          <a:solidFill>
                            <a:schemeClr val="tx1"/>
                          </a:solidFill>
                        </a:rPr>
                        <a:t>ул. Пугачева, д. 12, г. Туймазы</a:t>
                      </a:r>
                    </a:p>
                    <a:p>
                      <a:pPr algn="ctr"/>
                      <a:r>
                        <a:rPr lang="ru-RU" sz="1000" b="0" dirty="0">
                          <a:solidFill>
                            <a:schemeClr val="tx1"/>
                          </a:solidFill>
                        </a:rPr>
                        <a:t>	тел. 8(34782)7-22-51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>
                          <a:solidFill>
                            <a:schemeClr val="tx1"/>
                          </a:solidFill>
                        </a:rPr>
                        <a:t>Прокуратура</a:t>
                      </a:r>
                    </a:p>
                    <a:p>
                      <a:pPr algn="ctr"/>
                      <a:r>
                        <a:rPr lang="ru-RU" sz="1000" b="0" dirty="0">
                          <a:solidFill>
                            <a:schemeClr val="tx1"/>
                          </a:solidFill>
                        </a:rPr>
                        <a:t>Республики Башкортостан</a:t>
                      </a:r>
                    </a:p>
                    <a:p>
                      <a:pPr algn="ctr"/>
                      <a:r>
                        <a:rPr lang="ru-RU" sz="1000" b="0" dirty="0" err="1">
                          <a:solidFill>
                            <a:schemeClr val="tx1"/>
                          </a:solidFill>
                        </a:rPr>
                        <a:t>Туймазинская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</a:rPr>
                        <a:t> межрайонная прокуратура</a:t>
                      </a:r>
                    </a:p>
                    <a:p>
                      <a:endParaRPr lang="en-US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Памятка для родителей</a:t>
                      </a:r>
                    </a:p>
                    <a:p>
                      <a:pPr algn="ctr"/>
                      <a:endParaRPr lang="ru-RU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ru-RU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</a:rPr>
                        <a:t>Безопасность ребенка в сети «Интернет»</a:t>
                      </a:r>
                    </a:p>
                    <a:p>
                      <a:pPr algn="ctr"/>
                      <a:endParaRPr lang="ru-RU" sz="2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ru-RU" sz="2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ru-RU" sz="2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ru-RU" sz="2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ru-RU" sz="2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ru-RU" sz="2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ru-RU" sz="2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ru-RU" sz="2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ru-RU" sz="2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ru-RU" sz="2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ru-RU" sz="2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ru-RU" sz="1000" b="0" dirty="0">
                          <a:solidFill>
                            <a:schemeClr val="tx1"/>
                          </a:solidFill>
                        </a:rPr>
                        <a:t>2022 год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13244494"/>
                  </a:ext>
                </a:extLst>
              </a:tr>
            </a:tbl>
          </a:graphicData>
        </a:graphic>
      </p:graphicFrame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F01DC090-F3C1-49E7-B1AD-786F59B56BC9}"/>
              </a:ext>
            </a:extLst>
          </p:cNvPr>
          <p:cNvSpPr/>
          <p:nvPr/>
        </p:nvSpPr>
        <p:spPr>
          <a:xfrm>
            <a:off x="1694576" y="411061"/>
            <a:ext cx="3397542" cy="99829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56FC1DD0-A028-4A87-BEAF-97B3EE53C6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2119" y="744980"/>
            <a:ext cx="671118" cy="1998220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3A1DE010-C245-42D0-ACF1-ECFA66EE1B07}"/>
              </a:ext>
            </a:extLst>
          </p:cNvPr>
          <p:cNvSpPr/>
          <p:nvPr/>
        </p:nvSpPr>
        <p:spPr>
          <a:xfrm>
            <a:off x="1694574" y="1610687"/>
            <a:ext cx="3397541" cy="12709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4CA54FFE-476B-4CFE-97EF-674F70842028}"/>
              </a:ext>
            </a:extLst>
          </p:cNvPr>
          <p:cNvSpPr/>
          <p:nvPr/>
        </p:nvSpPr>
        <p:spPr>
          <a:xfrm>
            <a:off x="1694574" y="2944536"/>
            <a:ext cx="3397541" cy="145548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65029B9B-9BEA-48F9-AC45-3ABB1868AE11}"/>
              </a:ext>
            </a:extLst>
          </p:cNvPr>
          <p:cNvSpPr/>
          <p:nvPr/>
        </p:nvSpPr>
        <p:spPr>
          <a:xfrm>
            <a:off x="1694574" y="4538444"/>
            <a:ext cx="3397541" cy="23195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657655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xmlns="" id="{9CFCB831-272C-4525-8FD2-B876B62343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65772193"/>
              </p:ext>
            </p:extLst>
          </p:nvPr>
        </p:nvGraphicFramePr>
        <p:xfrm>
          <a:off x="1610686" y="218114"/>
          <a:ext cx="10410737" cy="65014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8209">
                  <a:extLst>
                    <a:ext uri="{9D8B030D-6E8A-4147-A177-3AD203B41FA5}">
                      <a16:colId xmlns:a16="http://schemas.microsoft.com/office/drawing/2014/main" xmlns="" val="2234493558"/>
                    </a:ext>
                  </a:extLst>
                </a:gridCol>
                <a:gridCol w="3456264">
                  <a:extLst>
                    <a:ext uri="{9D8B030D-6E8A-4147-A177-3AD203B41FA5}">
                      <a16:colId xmlns:a16="http://schemas.microsoft.com/office/drawing/2014/main" xmlns="" val="378091929"/>
                    </a:ext>
                  </a:extLst>
                </a:gridCol>
                <a:gridCol w="3456264">
                  <a:extLst>
                    <a:ext uri="{9D8B030D-6E8A-4147-A177-3AD203B41FA5}">
                      <a16:colId xmlns:a16="http://schemas.microsoft.com/office/drawing/2014/main" xmlns="" val="3009410781"/>
                    </a:ext>
                  </a:extLst>
                </a:gridCol>
              </a:tblGrid>
              <a:tr h="6501467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РОДИТЕЛЯМ НА ЗАМЕТКУ</a:t>
                      </a:r>
                    </a:p>
                    <a:p>
                      <a:pPr algn="just"/>
                      <a:r>
                        <a:rPr lang="ru-RU" sz="1200" b="0" dirty="0">
                          <a:solidFill>
                            <a:schemeClr val="tx1"/>
                          </a:solidFill>
                        </a:rPr>
                        <a:t>Современные компьютерные технологии - Интернет, мобильные устройства - важная часть повседневной жизни, необходимая для развития детей. Полный запрет доступа детей к гаджетам не решает проблему их безопасности. Существуют некоторые пути решения.</a:t>
                      </a:r>
                    </a:p>
                    <a:p>
                      <a:pPr algn="just"/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ru-RU" sz="1200" b="1" dirty="0">
                          <a:solidFill>
                            <a:schemeClr val="tx1"/>
                          </a:solidFill>
                        </a:rPr>
                        <a:t>Программы родительского контроля:</a:t>
                      </a:r>
                    </a:p>
                    <a:p>
                      <a:pPr algn="ctr"/>
                      <a:endParaRPr lang="ru-RU" sz="1200" b="1" dirty="0">
                        <a:solidFill>
                          <a:schemeClr val="tx1"/>
                        </a:solidFill>
                      </a:endParaRPr>
                    </a:p>
                    <a:p>
                      <a:pPr marL="171450" indent="457200" algn="just">
                        <a:buFontTx/>
                        <a:buChar char="-"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</a:rPr>
                        <a:t>Создание белого списка (сайты, которые допускается посещать) ;</a:t>
                      </a:r>
                    </a:p>
                    <a:p>
                      <a:pPr marL="171450" indent="457200" algn="just">
                        <a:buFontTx/>
                        <a:buChar char="-"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</a:rPr>
                        <a:t>Создание 	черного 	списка (список сайтов, на которые заходить запрещено);</a:t>
                      </a:r>
                    </a:p>
                    <a:p>
                      <a:pPr marL="171450" indent="457200" algn="just">
                        <a:buFontTx/>
                        <a:buChar char="-"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</a:rPr>
                        <a:t>Ограничение времени за компьютером (определить расписание пользования, продолжительность времени);</a:t>
                      </a:r>
                    </a:p>
                    <a:p>
                      <a:pPr marL="171450" indent="457200" algn="just">
                        <a:buFontTx/>
                        <a:buChar char="-"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</a:rPr>
                        <a:t>Управление доступом к игровым приложениям (определить безопасные, дружелюбные, занимательные и обучающие игры, соответствующие их возрасту);</a:t>
                      </a:r>
                    </a:p>
                    <a:p>
                      <a:pPr marL="171450" indent="457200" algn="just">
                        <a:buFontTx/>
                        <a:buChar char="-"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</a:rPr>
                        <a:t>Создание журнала отчетов о работе ребенка за компьютером (журнал записываются адреса посещенных детьми страниц в сети Интернет) </a:t>
                      </a:r>
                    </a:p>
                    <a:p>
                      <a:pPr indent="457200"/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r>
                        <a:rPr lang="ru-RU" sz="1300" b="0" dirty="0">
                          <a:solidFill>
                            <a:schemeClr val="tx1"/>
                          </a:solidFill>
                        </a:rPr>
                        <a:t>Одна из наиболее опасных на сегодняшний день нерешенных проблем сети «Интернет» - это пропаганда наркотиков, насилия, жестокости, экстремизма, содержание информации порнографического характера и др. </a:t>
                      </a:r>
                    </a:p>
                    <a:p>
                      <a:pPr algn="just"/>
                      <a:r>
                        <a:rPr lang="ru-RU" sz="1300" b="0" dirty="0">
                          <a:solidFill>
                            <a:schemeClr val="tx1"/>
                          </a:solidFill>
                        </a:rPr>
                        <a:t>При выявлении фактов посещения несовершеннолетними в Интернете сайтов, содержащих запрещенную информацию, родителям необходимо незамедлительно обращаться в органы прокуратуры. </a:t>
                      </a:r>
                    </a:p>
                    <a:p>
                      <a:pPr algn="just"/>
                      <a:r>
                        <a:rPr lang="ru-RU" sz="1300" b="0" dirty="0">
                          <a:solidFill>
                            <a:schemeClr val="tx1"/>
                          </a:solidFill>
                        </a:rPr>
                        <a:t>Органами прокуратуры на постоянной основе проводится мониторинг сети Интернет на предмет наличия в свободном доступе запрещенной информации. При их выявлении информация для ограничения доступа направляется в Роскомнадзор или в суд.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300" b="1" dirty="0">
                          <a:solidFill>
                            <a:schemeClr val="tx1"/>
                          </a:solidFill>
                        </a:rPr>
                        <a:t>Простые правила безопасности в Интернете: </a:t>
                      </a:r>
                    </a:p>
                    <a:p>
                      <a:pPr algn="just"/>
                      <a:endParaRPr lang="ru-RU" sz="1300" b="1" dirty="0">
                        <a:solidFill>
                          <a:schemeClr val="tx1"/>
                        </a:solidFill>
                      </a:endParaRPr>
                    </a:p>
                    <a:p>
                      <a:pPr indent="457200" algn="just"/>
                      <a:r>
                        <a:rPr lang="ru-RU" sz="1300" b="0" dirty="0">
                          <a:solidFill>
                            <a:schemeClr val="tx1"/>
                          </a:solidFill>
                        </a:rPr>
                        <a:t>Используйте логины и сложные пароли - новые для каждого сайта, периодически их меняйте. Сайты, где запрашивают паспортные данные, домашний адрес, пароль, данные платежной карты и т.п. должны сразу же вызывать подозрение. </a:t>
                      </a:r>
                    </a:p>
                    <a:p>
                      <a:pPr indent="457200" algn="just"/>
                      <a:r>
                        <a:rPr lang="ru-RU" sz="1300" b="0" dirty="0">
                          <a:solidFill>
                            <a:schemeClr val="tx1"/>
                          </a:solidFill>
                        </a:rPr>
                        <a:t>Регистрируясь на каких-либо сайтах, будь то  форум или социальная сеть, нельзя вводить свои личные данные. Все, что вы сообщите о себе в открытом доступе может быть использовано мошенниками в противоправных целях. </a:t>
                      </a:r>
                    </a:p>
                    <a:p>
                      <a:pPr indent="457200" algn="just"/>
                      <a:r>
                        <a:rPr lang="ru-RU" sz="1300" b="0" dirty="0">
                          <a:solidFill>
                            <a:schemeClr val="tx1"/>
                          </a:solidFill>
                        </a:rPr>
                        <a:t>Незнакомые сайты и письма от неизвестных адресов могут содержать вредоносные программы. Не  открывайте их!  </a:t>
                      </a:r>
                    </a:p>
                    <a:p>
                      <a:pPr indent="457200" algn="just"/>
                      <a:r>
                        <a:rPr lang="ru-RU" sz="1300" b="0" dirty="0">
                          <a:solidFill>
                            <a:schemeClr val="tx1"/>
                          </a:solidFill>
                        </a:rPr>
                        <a:t>Помните, что в безопасных играх в Интернете никогда не требуется выполнить задания в реальной жизни, втайне от взрослых или в ночное время. Избегайте таких игр. 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08875147"/>
                  </a:ext>
                </a:extLst>
              </a:tr>
            </a:tbl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EED81E5-97A8-4B54-A519-5A31A05CE13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1F7F7"/>
              </a:clrFrom>
              <a:clrTo>
                <a:srgbClr val="F1F7F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84396" y="0"/>
            <a:ext cx="3238151" cy="2600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5192496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34</TotalTime>
  <Words>404</Words>
  <Application>Microsoft Office PowerPoint</Application>
  <PresentationFormat>Произвольный</PresentationFormat>
  <Paragraphs>96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Легкий дым</vt:lpstr>
      <vt:lpstr>Слайд 1</vt:lpstr>
      <vt:lpstr>Слайд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Лепентьева Татьяна Владимировна</dc:creator>
  <cp:lastModifiedBy>Управдел</cp:lastModifiedBy>
  <cp:revision>5</cp:revision>
  <dcterms:created xsi:type="dcterms:W3CDTF">2022-05-03T15:48:54Z</dcterms:created>
  <dcterms:modified xsi:type="dcterms:W3CDTF">2022-05-05T04:25:35Z</dcterms:modified>
</cp:coreProperties>
</file>