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8" r:id="rId2"/>
    <p:sldId id="291" r:id="rId3"/>
    <p:sldId id="322" r:id="rId4"/>
    <p:sldId id="292" r:id="rId5"/>
    <p:sldId id="323" r:id="rId6"/>
    <p:sldId id="293" r:id="rId7"/>
    <p:sldId id="294" r:id="rId8"/>
    <p:sldId id="295" r:id="rId9"/>
    <p:sldId id="296" r:id="rId10"/>
    <p:sldId id="325" r:id="rId11"/>
    <p:sldId id="326" r:id="rId12"/>
    <p:sldId id="327" r:id="rId13"/>
    <p:sldId id="328" r:id="rId14"/>
    <p:sldId id="329" r:id="rId15"/>
    <p:sldId id="324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297" r:id="rId25"/>
    <p:sldId id="298" r:id="rId26"/>
    <p:sldId id="316" r:id="rId27"/>
    <p:sldId id="338" r:id="rId28"/>
    <p:sldId id="308" r:id="rId29"/>
    <p:sldId id="306" r:id="rId30"/>
    <p:sldId id="307" r:id="rId31"/>
    <p:sldId id="317" r:id="rId32"/>
    <p:sldId id="318" r:id="rId33"/>
    <p:sldId id="339" r:id="rId34"/>
    <p:sldId id="340" r:id="rId35"/>
    <p:sldId id="319" r:id="rId36"/>
    <p:sldId id="341" r:id="rId37"/>
    <p:sldId id="309" r:id="rId38"/>
    <p:sldId id="310" r:id="rId39"/>
    <p:sldId id="311" r:id="rId40"/>
    <p:sldId id="312" r:id="rId41"/>
    <p:sldId id="342" r:id="rId42"/>
    <p:sldId id="315" r:id="rId43"/>
    <p:sldId id="313" r:id="rId44"/>
    <p:sldId id="314" r:id="rId45"/>
    <p:sldId id="343" r:id="rId46"/>
    <p:sldId id="344" r:id="rId47"/>
    <p:sldId id="289" r:id="rId4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3" pos="506" userDrawn="1">
          <p15:clr>
            <a:srgbClr val="A4A3A4"/>
          </p15:clr>
        </p15:guide>
        <p15:guide id="4" pos="7514" userDrawn="1">
          <p15:clr>
            <a:srgbClr val="A4A3A4"/>
          </p15:clr>
        </p15:guide>
        <p15:guide id="7" orient="horz" pos="255" userDrawn="1">
          <p15:clr>
            <a:srgbClr val="A4A3A4"/>
          </p15:clr>
        </p15:guide>
        <p15:guide id="8" pos="2298" userDrawn="1">
          <p15:clr>
            <a:srgbClr val="A4A3A4"/>
          </p15:clr>
        </p15:guide>
        <p15:guide id="9" orient="horz" pos="3067" userDrawn="1">
          <p15:clr>
            <a:srgbClr val="A4A3A4"/>
          </p15:clr>
        </p15:guide>
        <p15:guide id="10" orient="horz" pos="1956" userDrawn="1">
          <p15:clr>
            <a:srgbClr val="A4A3A4"/>
          </p15:clr>
        </p15:guide>
        <p15:guide id="11" orient="horz" pos="1457" userDrawn="1">
          <p15:clr>
            <a:srgbClr val="A4A3A4"/>
          </p15:clr>
        </p15:guide>
        <p15:guide id="12" orient="horz" pos="2500" userDrawn="1">
          <p15:clr>
            <a:srgbClr val="A4A3A4"/>
          </p15:clr>
        </p15:guide>
        <p15:guide id="13" orient="horz" pos="2137" userDrawn="1">
          <p15:clr>
            <a:srgbClr val="A4A3A4"/>
          </p15:clr>
        </p15:guide>
        <p15:guide id="14" orient="horz" pos="3634" userDrawn="1">
          <p15:clr>
            <a:srgbClr val="A4A3A4"/>
          </p15:clr>
        </p15:guide>
        <p15:guide id="15" orient="horz" pos="3249" userDrawn="1">
          <p15:clr>
            <a:srgbClr val="A4A3A4"/>
          </p15:clr>
        </p15:guide>
        <p15:guide id="16" pos="4203" userDrawn="1">
          <p15:clr>
            <a:srgbClr val="A4A3A4"/>
          </p15:clr>
        </p15:guide>
        <p15:guide id="17" pos="6176" userDrawn="1">
          <p15:clr>
            <a:srgbClr val="A4A3A4"/>
          </p15:clr>
        </p15:guide>
        <p15:guide id="18" pos="3273" userDrawn="1">
          <p15:clr>
            <a:srgbClr val="A4A3A4"/>
          </p15:clr>
        </p15:guide>
        <p15:guide id="19" pos="1050" userDrawn="1">
          <p15:clr>
            <a:srgbClr val="A4A3A4"/>
          </p15:clr>
        </p15:guide>
        <p15:guide id="20" orient="horz" pos="323" userDrawn="1">
          <p15:clr>
            <a:srgbClr val="A4A3A4"/>
          </p15:clr>
        </p15:guide>
        <p15:guide id="21" pos="712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178E0"/>
    <a:srgbClr val="1A91FE"/>
    <a:srgbClr val="92D050"/>
    <a:srgbClr val="54ADFE"/>
    <a:srgbClr val="62B4FE"/>
    <a:srgbClr val="008CFE"/>
    <a:srgbClr val="1746D6"/>
    <a:srgbClr val="241B81"/>
    <a:srgbClr val="000000"/>
    <a:srgbClr val="CDE2F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25" autoAdjust="0"/>
    <p:restoredTop sz="94620" autoAdjust="0"/>
  </p:normalViewPr>
  <p:slideViewPr>
    <p:cSldViewPr snapToGrid="0">
      <p:cViewPr varScale="1">
        <p:scale>
          <a:sx n="67" d="100"/>
          <a:sy n="67" d="100"/>
        </p:scale>
        <p:origin x="-86" y="-312"/>
      </p:cViewPr>
      <p:guideLst>
        <p:guide orient="horz" pos="255"/>
        <p:guide orient="horz" pos="3067"/>
        <p:guide orient="horz" pos="1956"/>
        <p:guide orient="horz" pos="1457"/>
        <p:guide orient="horz" pos="2500"/>
        <p:guide orient="horz" pos="2137"/>
        <p:guide orient="horz" pos="3634"/>
        <p:guide orient="horz" pos="3249"/>
        <p:guide pos="506"/>
        <p:guide pos="7514"/>
        <p:guide pos="2298"/>
        <p:guide pos="4203"/>
        <p:guide pos="6176"/>
        <p:guide pos="3273"/>
        <p:guide pos="1050"/>
        <p:guide pos="71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94" d="100"/>
          <a:sy n="94" d="100"/>
        </p:scale>
        <p:origin x="3600" y="6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FD593-2ED8-4EFB-8547-68C6F4934CD7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D9035-C69E-465C-92DA-81766B0136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87713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D9035-C69E-465C-92DA-81766B01363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9137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D9035-C69E-465C-92DA-81766B01363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20389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D9035-C69E-465C-92DA-81766B01363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1773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1390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04212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8317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3467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322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6748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4096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8565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0067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8654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0830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46E6D-81E8-4572-8433-317BBD8742C3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B49C2-F929-4329-8116-0B0988164E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443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hyperlink" Target="http://ppmi.bashkortostan.ru/" TargetMode="External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mailto:pestova.og@nocrb.ru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428"/>
            <a:ext cx="12191998" cy="685714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75249" y="469012"/>
            <a:ext cx="1535702" cy="54644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92773" y="512763"/>
            <a:ext cx="1535702" cy="4589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6200000">
            <a:off x="-615817" y="4290047"/>
            <a:ext cx="28448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spc="1500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matic SC" panose="00000500000000000000" pitchFamily="2" charset="-79"/>
              </a:rPr>
              <a:t>2023</a:t>
            </a:r>
            <a:endParaRPr lang="ru-RU" sz="4800" b="1" spc="1500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matic SC" panose="00000500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66951" y="3534789"/>
            <a:ext cx="552123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BIZ UDGothic" panose="020B0400000000000000" pitchFamily="33" charset="-128"/>
                <a:ea typeface="BIZ UDGothic" panose="020B0400000000000000" pitchFamily="33" charset="-128"/>
              </a:rPr>
              <a:t>ПРОГРАММА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BIZ UDGothic" panose="020B0400000000000000" pitchFamily="33" charset="-128"/>
                <a:ea typeface="BIZ UDGothic" panose="020B0400000000000000" pitchFamily="33" charset="-128"/>
              </a:rPr>
              <a:t>ПОДДЕРЖКИ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BIZ UDGothic" panose="020B0400000000000000" pitchFamily="33" charset="-128"/>
                <a:ea typeface="BIZ UDGothic" panose="020B0400000000000000" pitchFamily="33" charset="-128"/>
              </a:rPr>
              <a:t>МЕСТНЫХ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BIZ UDGothic" panose="020B0400000000000000" pitchFamily="33" charset="-128"/>
                <a:ea typeface="BIZ UDGothic" panose="020B0400000000000000" pitchFamily="33" charset="-128"/>
              </a:rPr>
              <a:t>ИНИЦИАТИВ</a:t>
            </a:r>
            <a:endParaRPr lang="ru-RU" sz="4000" dirty="0">
              <a:solidFill>
                <a:schemeClr val="bg1"/>
              </a:solidFill>
              <a:latin typeface="BIZ UDGothic" panose="020B0400000000000000" pitchFamily="33" charset="-128"/>
              <a:ea typeface="BIZ UDGothic" panose="020B0400000000000000" pitchFamily="3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056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428"/>
            <a:ext cx="12192765" cy="68575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932" y="1085584"/>
            <a:ext cx="3730949" cy="4382118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9143" y="68162"/>
            <a:ext cx="89828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ПРОГРАММА ПОДДЕРЖКИ МЕСТНЫХ</a:t>
            </a:r>
            <a:r>
              <a:rPr lang="en-US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ИНИЦИАТИВ 2022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75138" y="1829509"/>
            <a:ext cx="2578697" cy="1946685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r>
              <a:rPr lang="ru-RU" sz="3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Calibri Light" panose="020F0302020204030204" pitchFamily="34" charset="0"/>
              </a:rPr>
              <a:t>1143</a:t>
            </a:r>
            <a:r>
              <a:rPr lang="ru-RU" sz="24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Calibri Light" panose="020F0302020204030204" pitchFamily="34" charset="0"/>
              </a:rPr>
              <a:t> </a:t>
            </a:r>
            <a:endParaRPr lang="ru-RU" sz="2400" b="1" dirty="0">
              <a:solidFill>
                <a:srgbClr val="0178E0"/>
              </a:solidFill>
              <a:latin typeface="Miratrix Normal" panose="00000500000000000000" pitchFamily="50" charset="-52"/>
              <a:cs typeface="Calibri Light" panose="020F0302020204030204" pitchFamily="34" charset="0"/>
            </a:endParaRPr>
          </a:p>
          <a:p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з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аявок подано</a:t>
            </a:r>
          </a:p>
          <a:p>
            <a:r>
              <a:rPr lang="ru-RU" sz="1100" b="1" i="1" dirty="0" smtClean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из них</a:t>
            </a:r>
          </a:p>
          <a:p>
            <a:r>
              <a:rPr lang="ru-RU" b="1" dirty="0" smtClean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МР — 699</a:t>
            </a:r>
          </a:p>
          <a:p>
            <a:r>
              <a:rPr lang="ru-RU" b="1" dirty="0" smtClean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ГО — 444</a:t>
            </a:r>
            <a:br>
              <a:rPr lang="ru-RU" b="1" dirty="0" smtClean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</a:br>
            <a:r>
              <a:rPr lang="ru-RU" b="1" dirty="0" smtClean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(включая МР — 38)</a:t>
            </a:r>
            <a:endParaRPr lang="ru-RU" b="1" dirty="0">
              <a:solidFill>
                <a:srgbClr val="00B0F0"/>
              </a:solidFill>
              <a:latin typeface="Montserrat" panose="00000500000000000000" pitchFamily="2" charset="-52"/>
              <a:ea typeface="BIZ UDGothic" panose="020B0400000000000000" pitchFamily="33" charset="-128"/>
              <a:cs typeface="Calibri Light" panose="020F03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66862" y="2095553"/>
            <a:ext cx="1408276" cy="142228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15833" y="4405732"/>
            <a:ext cx="1408827" cy="135328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9241725" y="4301434"/>
            <a:ext cx="2933974" cy="220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Calibri Light" panose="020F0302020204030204" pitchFamily="34" charset="0"/>
              </a:rPr>
              <a:t>645 </a:t>
            </a:r>
            <a:endParaRPr lang="ru-RU" sz="3600" b="1" dirty="0">
              <a:solidFill>
                <a:srgbClr val="0178E0"/>
              </a:solidFill>
              <a:latin typeface="Miratrix Normal" panose="00000500000000000000" pitchFamily="50" charset="-52"/>
              <a:cs typeface="Calibri Light" panose="020F0302020204030204" pitchFamily="34" charset="0"/>
            </a:endParaRPr>
          </a:p>
          <a:p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проектов-победителей</a:t>
            </a:r>
          </a:p>
          <a:p>
            <a:r>
              <a:rPr lang="ru-RU" sz="1100" b="1" i="1" dirty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из них</a:t>
            </a:r>
          </a:p>
          <a:p>
            <a:r>
              <a:rPr lang="ru-RU" b="1" dirty="0" smtClean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МР — 397</a:t>
            </a:r>
            <a:endParaRPr lang="ru-RU" b="1" dirty="0">
              <a:solidFill>
                <a:srgbClr val="00B0F0"/>
              </a:solidFill>
              <a:latin typeface="Montserrat" panose="00000500000000000000" pitchFamily="2" charset="-52"/>
              <a:ea typeface="BIZ UDGothic" panose="020B0400000000000000" pitchFamily="33" charset="-128"/>
              <a:cs typeface="Calibri Light" panose="020F0302020204030204" pitchFamily="34" charset="0"/>
            </a:endParaRPr>
          </a:p>
          <a:p>
            <a:r>
              <a:rPr lang="ru-RU" b="1" dirty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ГО —</a:t>
            </a:r>
            <a:r>
              <a:rPr lang="ru-RU" b="1" dirty="0" smtClean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 248</a:t>
            </a:r>
            <a:br>
              <a:rPr lang="ru-RU" b="1" dirty="0" smtClean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</a:br>
            <a:r>
              <a:rPr lang="ru-RU" b="1" dirty="0" smtClean="0">
                <a:solidFill>
                  <a:srgbClr val="00B0F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rPr>
              <a:t>(включая МР — 20)</a:t>
            </a:r>
            <a:endParaRPr lang="ru-RU" b="1" dirty="0">
              <a:solidFill>
                <a:srgbClr val="00B0F0"/>
              </a:solidFill>
              <a:latin typeface="Montserrat" panose="00000500000000000000" pitchFamily="2" charset="-52"/>
              <a:ea typeface="BIZ UDGothic" panose="020B0400000000000000" pitchFamily="33" charset="-128"/>
              <a:cs typeface="Calibri Light" panose="020F03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8721" y="5467592"/>
            <a:ext cx="2656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СУБСИДИЯ РБ</a:t>
            </a:r>
          </a:p>
          <a:p>
            <a:pPr lvl="0"/>
            <a:r>
              <a:rPr lang="ru-RU" sz="28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499,6</a:t>
            </a:r>
            <a:r>
              <a:rPr lang="ru-RU" sz="28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r>
              <a:rPr lang="ru-RU" sz="28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млн </a:t>
            </a:r>
            <a:r>
              <a:rPr lang="ru-RU" sz="28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₽</a:t>
            </a:r>
            <a:endParaRPr lang="ru-RU" sz="28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08424" y="5189631"/>
            <a:ext cx="347342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КОНКУРС</a:t>
            </a:r>
            <a:br>
              <a:rPr lang="ru-RU" sz="20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поселений</a:t>
            </a:r>
            <a:r>
              <a:rPr lang="ru-RU" sz="2000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 МР</a:t>
            </a:r>
            <a:br>
              <a:rPr lang="ru-RU" sz="20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</a:br>
            <a:r>
              <a:rPr lang="ru-RU" sz="28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285,7</a:t>
            </a:r>
            <a:r>
              <a:rPr lang="ru-RU" sz="28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млн ₽</a:t>
            </a:r>
            <a:endParaRPr lang="ru-RU" sz="28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347" y="3517836"/>
            <a:ext cx="1237056" cy="192075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7929" y="1369231"/>
            <a:ext cx="2659908" cy="240868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0312" y="3092110"/>
            <a:ext cx="2055821" cy="2309132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50464" flipH="1">
            <a:off x="3721897" y="3875275"/>
            <a:ext cx="1237056" cy="1920757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172956" flipH="1" flipV="1">
            <a:off x="4583037" y="1633510"/>
            <a:ext cx="1090572" cy="1693314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954513" y="1234857"/>
            <a:ext cx="27645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КОНКУРС ГО</a:t>
            </a:r>
          </a:p>
          <a:p>
            <a:pPr lvl="0"/>
            <a:r>
              <a:rPr lang="ru-RU" sz="28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213,9 млн ₽</a:t>
            </a:r>
            <a:endParaRPr lang="ru-RU" sz="28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574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428"/>
            <a:ext cx="12192765" cy="6857572"/>
          </a:xfrm>
          <a:prstGeom prst="rect">
            <a:avLst/>
          </a:prstGeom>
        </p:spPr>
      </p:pic>
      <p:grpSp>
        <p:nvGrpSpPr>
          <p:cNvPr id="19" name="Группа 18"/>
          <p:cNvGrpSpPr/>
          <p:nvPr/>
        </p:nvGrpSpPr>
        <p:grpSpPr>
          <a:xfrm>
            <a:off x="304799" y="606419"/>
            <a:ext cx="11623675" cy="5840043"/>
            <a:chOff x="304799" y="606419"/>
            <a:chExt cx="11623675" cy="5840043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4522931">
              <a:off x="1088327" y="2671688"/>
              <a:ext cx="1342458" cy="2027084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20201051">
              <a:off x="723931" y="732389"/>
              <a:ext cx="2148650" cy="1946366"/>
            </a:xfrm>
            <a:prstGeom prst="rect">
              <a:avLst/>
            </a:prstGeom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6945430">
              <a:off x="5877139" y="2701648"/>
              <a:ext cx="1476465" cy="1959802"/>
            </a:xfrm>
            <a:prstGeom prst="rect">
              <a:avLst/>
            </a:prstGeom>
          </p:spPr>
        </p:pic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8798221">
              <a:off x="5437152" y="707561"/>
              <a:ext cx="2148650" cy="1946366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flipH="1" flipV="1">
              <a:off x="304799" y="4633037"/>
              <a:ext cx="11623675" cy="1813425"/>
            </a:xfrm>
            <a:prstGeom prst="rect">
              <a:avLst/>
            </a:prstGeom>
          </p:spPr>
        </p:pic>
      </p:grp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9143" y="68162"/>
            <a:ext cx="89828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ПРОГРАММА ПОДДЕРЖКИ МЕСТНЫХ</a:t>
            </a:r>
            <a:r>
              <a:rPr lang="en-US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ИНИЦИАТИВ 2022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07096" y="4768136"/>
            <a:ext cx="26560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smtClean="0">
                <a:solidFill>
                  <a:srgbClr val="241B81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Минимальный проходной балл</a:t>
            </a:r>
          </a:p>
          <a:p>
            <a:pPr lvl="0"/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lvl="0"/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МР</a:t>
            </a:r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— </a:t>
            </a:r>
            <a:r>
              <a:rPr lang="ru-RU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98</a:t>
            </a:r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баллов</a:t>
            </a:r>
          </a:p>
          <a:p>
            <a:pPr lvl="0"/>
            <a:endParaRPr lang="ru-RU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lvl="0"/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ГО</a:t>
            </a:r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— </a:t>
            </a:r>
            <a:r>
              <a:rPr lang="ru-RU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99</a:t>
            </a:r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баллов</a:t>
            </a:r>
            <a:endParaRPr lang="ru-RU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88725" y="1031856"/>
            <a:ext cx="33886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КОНКУРС ГО</a:t>
            </a:r>
            <a:b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</a:br>
            <a:endParaRPr lang="ru-RU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lvl="0"/>
            <a:r>
              <a:rPr lang="ru-RU" b="1" dirty="0" smtClean="0">
                <a:solidFill>
                  <a:srgbClr val="241B81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 </a:t>
            </a:r>
            <a:r>
              <a:rPr lang="ru-RU" b="1" dirty="0" smtClean="0">
                <a:solidFill>
                  <a:srgbClr val="241B81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187</a:t>
            </a:r>
            <a:r>
              <a:rPr lang="ru-RU" b="1" dirty="0" smtClean="0">
                <a:solidFill>
                  <a:srgbClr val="241B81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проектам</a:t>
            </a:r>
          </a:p>
          <a:p>
            <a:pPr lvl="0"/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запрошен максимальный</a:t>
            </a:r>
            <a:b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</a:br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размер субсидии (1 млн ₽)</a:t>
            </a:r>
            <a:endParaRPr lang="ru-RU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88725" y="3010057"/>
            <a:ext cx="33886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КОНКУРС МР</a:t>
            </a:r>
            <a:b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</a:br>
            <a:endParaRPr lang="ru-RU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lvl="0"/>
            <a:r>
              <a:rPr lang="ru-RU" b="1" dirty="0" smtClean="0">
                <a:solidFill>
                  <a:srgbClr val="241B81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 </a:t>
            </a:r>
            <a:r>
              <a:rPr lang="ru-RU" b="1" dirty="0" smtClean="0">
                <a:solidFill>
                  <a:srgbClr val="241B81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208</a:t>
            </a:r>
            <a:r>
              <a:rPr lang="ru-RU" b="1" dirty="0" smtClean="0">
                <a:solidFill>
                  <a:srgbClr val="241B81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проектам</a:t>
            </a:r>
          </a:p>
          <a:p>
            <a:pPr lvl="0"/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запрошен максимальный</a:t>
            </a:r>
            <a:b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</a:br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размер субсидии (1 млн ₽)</a:t>
            </a:r>
            <a:endParaRPr lang="ru-RU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2418" y="4768136"/>
            <a:ext cx="55752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smtClean="0">
                <a:solidFill>
                  <a:srgbClr val="241B81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Вовлеченность</a:t>
            </a:r>
          </a:p>
          <a:p>
            <a:pPr lvl="0"/>
            <a:endParaRPr lang="ru-RU" b="1" dirty="0" smtClean="0">
              <a:solidFill>
                <a:srgbClr val="241B81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lvl="0"/>
            <a:endParaRPr lang="ru-RU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lvl="0"/>
            <a:r>
              <a:rPr lang="ru-RU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22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МР — </a:t>
            </a:r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все поселения приняли участие</a:t>
            </a:r>
          </a:p>
          <a:p>
            <a:pPr lvl="0"/>
            <a:endParaRPr lang="ru-RU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9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МР — </a:t>
            </a:r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все </a:t>
            </a:r>
            <a:r>
              <a:rPr lang="ru-RU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допущенные проекты </a:t>
            </a:r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победили</a:t>
            </a:r>
            <a:endParaRPr lang="ru-RU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360082" y="4768136"/>
            <a:ext cx="3145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err="1" smtClean="0">
                <a:solidFill>
                  <a:srgbClr val="241B81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Благополучатели</a:t>
            </a:r>
            <a:endParaRPr lang="ru-RU" b="1" dirty="0" smtClean="0">
              <a:solidFill>
                <a:srgbClr val="241B81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lvl="0"/>
            <a:endParaRPr lang="ru-RU" b="1" dirty="0" smtClean="0">
              <a:solidFill>
                <a:srgbClr val="241B81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lvl="0"/>
            <a:endParaRPr lang="ru-RU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lvl="0"/>
            <a:r>
              <a:rPr lang="ru-RU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869 </a:t>
            </a:r>
            <a:r>
              <a:rPr lang="ru-RU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590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жителей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5957651" y="1031856"/>
            <a:ext cx="5454582" cy="1638908"/>
            <a:chOff x="6089716" y="1168656"/>
            <a:chExt cx="5454582" cy="1638908"/>
          </a:xfrm>
        </p:grpSpPr>
        <p:sp>
          <p:nvSpPr>
            <p:cNvPr id="9" name="TextBox 8"/>
            <p:cNvSpPr txBox="1"/>
            <p:nvPr/>
          </p:nvSpPr>
          <p:spPr>
            <a:xfrm>
              <a:off x="6089717" y="1168656"/>
              <a:ext cx="5454581" cy="1638908"/>
            </a:xfrm>
            <a:prstGeom prst="rect">
              <a:avLst/>
            </a:prstGeom>
            <a:noFill/>
          </p:spPr>
          <p:txBody>
            <a:bodyPr wrap="square" lIns="68577" tIns="34289" rIns="68577" bIns="34289" rtlCol="0">
              <a:spAutoFit/>
            </a:bodyPr>
            <a:lstStyle/>
            <a:p>
              <a:r>
                <a:rPr lang="ru-RU" b="1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ПРОЕКТ С МИНИМАЛЬНОЙ СТОИМОСТЬЮ</a:t>
              </a:r>
              <a:br>
                <a:rPr lang="ru-RU" b="1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</a:br>
              <a:endPara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endParaRPr>
            </a:p>
            <a:p>
              <a:endParaRPr lang="ru-RU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endParaRPr>
            </a:p>
            <a:p>
              <a:r>
                <a:rPr lang="ru-RU" sz="1600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Установка </a:t>
              </a:r>
              <a:r>
                <a:rPr lang="ru-RU" sz="1600" dirty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мемориальной плиты участникам ВОВ </a:t>
              </a:r>
              <a:r>
                <a:rPr lang="ru-RU" sz="1600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1941–1945 гг.,</a:t>
              </a:r>
              <a:br>
                <a:rPr lang="ru-RU" sz="1600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</a:br>
              <a:r>
                <a:rPr lang="ru-RU" sz="1600" dirty="0" err="1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Тазларовский</a:t>
              </a:r>
              <a:r>
                <a:rPr lang="ru-RU" sz="1600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 сельсовет, </a:t>
              </a:r>
              <a:r>
                <a:rPr lang="ru-RU" sz="1600" dirty="0" err="1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Зианчуринский</a:t>
              </a:r>
              <a:r>
                <a:rPr lang="ru-RU" sz="1600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 район</a:t>
              </a:r>
              <a:endParaRPr lang="ru-RU" sz="16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089716" y="1574853"/>
              <a:ext cx="1773499" cy="377024"/>
            </a:xfrm>
            <a:prstGeom prst="rect">
              <a:avLst/>
            </a:prstGeom>
            <a:noFill/>
          </p:spPr>
          <p:txBody>
            <a:bodyPr wrap="square" lIns="68577" tIns="34289" rIns="68577" bIns="34289" rtlCol="0">
              <a:spAutoFit/>
            </a:bodyPr>
            <a:lstStyle/>
            <a:p>
              <a:r>
                <a:rPr lang="ru-RU" sz="2000" b="1" dirty="0" smtClean="0">
                  <a:solidFill>
                    <a:srgbClr val="241B81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130</a:t>
              </a:r>
              <a:r>
                <a:rPr lang="ru-RU" sz="2000" b="1" dirty="0" smtClean="0">
                  <a:solidFill>
                    <a:srgbClr val="241B81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 тыс. ₽</a:t>
              </a:r>
              <a:endParaRPr lang="ru-RU" sz="2000" dirty="0">
                <a:solidFill>
                  <a:srgbClr val="241B81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5957651" y="3010057"/>
            <a:ext cx="4999853" cy="1692771"/>
            <a:chOff x="6089716" y="3341443"/>
            <a:chExt cx="4999853" cy="1692771"/>
          </a:xfrm>
        </p:grpSpPr>
        <p:sp>
          <p:nvSpPr>
            <p:cNvPr id="18" name="TextBox 17"/>
            <p:cNvSpPr txBox="1"/>
            <p:nvPr/>
          </p:nvSpPr>
          <p:spPr>
            <a:xfrm>
              <a:off x="6089717" y="3341443"/>
              <a:ext cx="4999852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Calibri Light" panose="020F0302020204030204" pitchFamily="34" charset="0"/>
                </a:rPr>
                <a:t>ПРОЕКТ С БОЛЬШЕЙ СТОИМОСТЬЮ</a:t>
              </a:r>
              <a:br>
                <a:rPr lang="ru-RU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Calibri Light" panose="020F0302020204030204" pitchFamily="34" charset="0"/>
                </a:rPr>
              </a:br>
              <a:endPara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endParaRPr>
            </a:p>
            <a:p>
              <a:endParaRPr lang="ru-RU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endParaRPr>
            </a:p>
            <a:p>
              <a:r>
                <a:rPr lang="ru-RU" sz="1600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Ремонт тротуара</a:t>
              </a:r>
              <a:br>
                <a:rPr lang="ru-RU" sz="1600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</a:br>
              <a:r>
                <a:rPr lang="ru-RU" sz="1600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Архангельский с/с, Архангельский </a:t>
              </a:r>
              <a:r>
                <a:rPr lang="ru-RU" sz="1600" dirty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район </a:t>
              </a:r>
              <a:r>
                <a:rPr lang="ru-RU" sz="1600" dirty="0" smtClean="0">
                  <a:solidFill>
                    <a:srgbClr val="0178E0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РБ</a:t>
              </a:r>
              <a:endParaRPr lang="ru-RU" sz="16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endParaRPr>
            </a:p>
            <a:p>
              <a:endParaRPr lang="ru-RU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089716" y="3754956"/>
              <a:ext cx="1665279" cy="377024"/>
            </a:xfrm>
            <a:prstGeom prst="rect">
              <a:avLst/>
            </a:prstGeom>
            <a:noFill/>
          </p:spPr>
          <p:txBody>
            <a:bodyPr wrap="square" lIns="68577" tIns="34289" rIns="68577" bIns="34289" rtlCol="0">
              <a:spAutoFit/>
            </a:bodyPr>
            <a:lstStyle/>
            <a:p>
              <a:r>
                <a:rPr lang="ru-RU" sz="2000" b="1" dirty="0" smtClean="0">
                  <a:solidFill>
                    <a:srgbClr val="241B81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5,6</a:t>
              </a:r>
              <a:r>
                <a:rPr lang="ru-RU" sz="2000" b="1" dirty="0" smtClean="0">
                  <a:solidFill>
                    <a:srgbClr val="241B81"/>
                  </a:solidFill>
                  <a:latin typeface="Montserrat" panose="00000500000000000000" pitchFamily="2" charset="-52"/>
                  <a:ea typeface="BIZ UDGothic" panose="020B0400000000000000" pitchFamily="33" charset="-128"/>
                  <a:cs typeface="Calibri Light" panose="020F0302020204030204" pitchFamily="34" charset="0"/>
                </a:rPr>
                <a:t> млн ₽</a:t>
              </a:r>
              <a:endParaRPr lang="ru-RU" sz="2000" dirty="0">
                <a:solidFill>
                  <a:srgbClr val="241B81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Calibri Light" panose="020F03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3073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428"/>
            <a:ext cx="12192765" cy="685757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719143" y="68162"/>
            <a:ext cx="89828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РАСПРЕДЕЛЕНИЕ ПРОЕКТОВ ПО ТИПОЛОГИИ</a:t>
            </a:r>
            <a:b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В 2022 ГОДУ в МР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227595" y="1942012"/>
            <a:ext cx="10298727" cy="3072128"/>
            <a:chOff x="1406935" y="2145662"/>
            <a:chExt cx="10298727" cy="1965415"/>
          </a:xfrm>
        </p:grpSpPr>
        <p:sp>
          <p:nvSpPr>
            <p:cNvPr id="35" name="Волна 34"/>
            <p:cNvSpPr/>
            <p:nvPr/>
          </p:nvSpPr>
          <p:spPr>
            <a:xfrm rot="16200000">
              <a:off x="968244" y="3225434"/>
              <a:ext cx="1324334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Волна 35"/>
            <p:cNvSpPr/>
            <p:nvPr/>
          </p:nvSpPr>
          <p:spPr>
            <a:xfrm rot="16200000">
              <a:off x="1887387" y="3386408"/>
              <a:ext cx="1002383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Волна 36"/>
            <p:cNvSpPr/>
            <p:nvPr/>
          </p:nvSpPr>
          <p:spPr>
            <a:xfrm rot="16200000">
              <a:off x="2880820" y="3621673"/>
              <a:ext cx="531853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Волна 37"/>
            <p:cNvSpPr/>
            <p:nvPr/>
          </p:nvSpPr>
          <p:spPr>
            <a:xfrm rot="16200000">
              <a:off x="3545622" y="3528306"/>
              <a:ext cx="718586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Волна 38"/>
            <p:cNvSpPr/>
            <p:nvPr/>
          </p:nvSpPr>
          <p:spPr>
            <a:xfrm rot="16200000">
              <a:off x="4431990" y="3656507"/>
              <a:ext cx="462185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Волна 39"/>
            <p:cNvSpPr/>
            <p:nvPr/>
          </p:nvSpPr>
          <p:spPr>
            <a:xfrm rot="16200000">
              <a:off x="5111781" y="3578130"/>
              <a:ext cx="618939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Волна 40"/>
            <p:cNvSpPr/>
            <p:nvPr/>
          </p:nvSpPr>
          <p:spPr>
            <a:xfrm rot="16200000">
              <a:off x="6108256" y="3816437"/>
              <a:ext cx="142326" cy="446952"/>
            </a:xfrm>
            <a:prstGeom prst="wave">
              <a:avLst>
                <a:gd name="adj1" fmla="val 5656"/>
                <a:gd name="adj2" fmla="val 0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Волна 41"/>
            <p:cNvSpPr/>
            <p:nvPr/>
          </p:nvSpPr>
          <p:spPr>
            <a:xfrm rot="16200000">
              <a:off x="5954880" y="2904893"/>
              <a:ext cx="1965414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Волна 42"/>
            <p:cNvSpPr/>
            <p:nvPr/>
          </p:nvSpPr>
          <p:spPr>
            <a:xfrm rot="16200000">
              <a:off x="7251302" y="3443147"/>
              <a:ext cx="888905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Волна 43"/>
            <p:cNvSpPr/>
            <p:nvPr/>
          </p:nvSpPr>
          <p:spPr>
            <a:xfrm rot="16200000">
              <a:off x="8266373" y="3700050"/>
              <a:ext cx="375099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Волна 44"/>
            <p:cNvSpPr/>
            <p:nvPr/>
          </p:nvSpPr>
          <p:spPr>
            <a:xfrm rot="16200000">
              <a:off x="8852797" y="3528306"/>
              <a:ext cx="718588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Волна 45"/>
            <p:cNvSpPr/>
            <p:nvPr/>
          </p:nvSpPr>
          <p:spPr>
            <a:xfrm rot="16200000">
              <a:off x="9660789" y="3578129"/>
              <a:ext cx="618940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Волна 46"/>
            <p:cNvSpPr/>
            <p:nvPr/>
          </p:nvSpPr>
          <p:spPr>
            <a:xfrm rot="16200000">
              <a:off x="10698244" y="3857417"/>
              <a:ext cx="60364" cy="446952"/>
            </a:xfrm>
            <a:prstGeom prst="wave">
              <a:avLst>
                <a:gd name="adj1" fmla="val 4284"/>
                <a:gd name="adj2" fmla="val 0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3" name="Волна 122"/>
            <p:cNvSpPr/>
            <p:nvPr/>
          </p:nvSpPr>
          <p:spPr>
            <a:xfrm rot="16200000">
              <a:off x="11452003" y="3857417"/>
              <a:ext cx="60365" cy="446952"/>
            </a:xfrm>
            <a:prstGeom prst="wave">
              <a:avLst>
                <a:gd name="adj1" fmla="val 4284"/>
                <a:gd name="adj2" fmla="val 0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05019" y="4583618"/>
            <a:ext cx="11359298" cy="3237808"/>
            <a:chOff x="484359" y="3680556"/>
            <a:chExt cx="11359298" cy="3237808"/>
          </a:xfrm>
        </p:grpSpPr>
        <p:cxnSp>
          <p:nvCxnSpPr>
            <p:cNvPr id="48" name="Прямая соединительная линия 47"/>
            <p:cNvCxnSpPr/>
            <p:nvPr/>
          </p:nvCxnSpPr>
          <p:spPr>
            <a:xfrm>
              <a:off x="1251150" y="4111076"/>
              <a:ext cx="10592507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Группа 5"/>
            <p:cNvGrpSpPr/>
            <p:nvPr/>
          </p:nvGrpSpPr>
          <p:grpSpPr>
            <a:xfrm>
              <a:off x="484359" y="3680556"/>
              <a:ext cx="10094766" cy="3237808"/>
              <a:chOff x="484359" y="3680556"/>
              <a:chExt cx="10094766" cy="3237808"/>
            </a:xfrm>
          </p:grpSpPr>
          <p:sp>
            <p:nvSpPr>
              <p:cNvPr id="49" name="TextBox 48"/>
              <p:cNvSpPr txBox="1"/>
              <p:nvPr/>
            </p:nvSpPr>
            <p:spPr>
              <a:xfrm rot="18836967">
                <a:off x="-996641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БЛАГОУСТРОЙСТВО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 rot="18836967">
                <a:off x="-242376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ДОСУГ И КУЛЬТУРА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 rot="18836967">
                <a:off x="516910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ДЕТСКИЕ ПЛОЩАДКИ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 rot="18836967">
                <a:off x="1276196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ДОРОГИ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 rot="18836967">
                <a:off x="2035482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ВОДОСНАБЖЕНИЕ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 rot="18836967">
                <a:off x="2794768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КУЛЬТУРНОЕ НАСЛЕДИЕ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 rot="18836967">
                <a:off x="3554054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МАССОВЫЙ ОТДЫХ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 rot="18836967">
                <a:off x="4313340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МЕСТА ЗАХОРОНЕНИЯ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 rot="18836967">
                <a:off x="5072626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УЧРЕЖДЕНИЯ ОБРАЗОВАНИЯ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 rot="18836967">
                <a:off x="5831912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УЛИЧНОЕ ОСВЕЩЕНИЕ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 rot="18836967">
                <a:off x="6591198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ПОЖАРНАЯ БЕЗОПАСНОСТЬ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 rot="18836967">
                <a:off x="7350484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СПОРТ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8836967">
                <a:off x="8109768" y="5161556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ЭЛЕКТРО-, ГАЗО-, ТЕПЛОСНАБЖЕНИЕ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 rot="18836967">
                <a:off x="8882681" y="5221920"/>
                <a:ext cx="3177444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ru-RU" sz="800" dirty="0" smtClean="0">
                    <a:solidFill>
                      <a:srgbClr val="241B81"/>
                    </a:solidFill>
                    <a:latin typeface="Montserrat" panose="00000500000000000000" pitchFamily="2" charset="-52"/>
                  </a:rPr>
                  <a:t>СБОР И ВЫВОЗ МУСОРА</a:t>
                </a:r>
                <a:endParaRPr lang="ru-RU" sz="800" dirty="0">
                  <a:solidFill>
                    <a:srgbClr val="241B81"/>
                  </a:solidFill>
                  <a:latin typeface="Montserrat" panose="00000500000000000000" pitchFamily="2" charset="-52"/>
                </a:endParaRPr>
              </a:p>
            </p:txBody>
          </p:sp>
        </p:grpSp>
      </p:grpSp>
      <p:sp>
        <p:nvSpPr>
          <p:cNvPr id="126" name="TextBox 125"/>
          <p:cNvSpPr txBox="1"/>
          <p:nvPr/>
        </p:nvSpPr>
        <p:spPr>
          <a:xfrm rot="16200000">
            <a:off x="49754" y="1572679"/>
            <a:ext cx="8148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dirty="0" smtClean="0">
                <a:solidFill>
                  <a:srgbClr val="0178E0"/>
                </a:solidFill>
                <a:latin typeface="Miratrix Normal" panose="00000500000000000000" pitchFamily="50" charset="-52"/>
              </a:rPr>
              <a:t>Кол-во</a:t>
            </a:r>
            <a:endParaRPr lang="ru-RU" sz="1050" b="1" dirty="0">
              <a:solidFill>
                <a:srgbClr val="0178E0"/>
              </a:solidFill>
              <a:latin typeface="Miratrix Normal" panose="00000500000000000000" pitchFamily="50" charset="-52"/>
            </a:endParaRPr>
          </a:p>
        </p:txBody>
      </p:sp>
      <p:sp>
        <p:nvSpPr>
          <p:cNvPr id="127" name="TextBox 126"/>
          <p:cNvSpPr txBox="1"/>
          <p:nvPr/>
        </p:nvSpPr>
        <p:spPr>
          <a:xfrm rot="16200000">
            <a:off x="-133306" y="5255198"/>
            <a:ext cx="118097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dirty="0" smtClean="0">
                <a:solidFill>
                  <a:srgbClr val="0178E0"/>
                </a:solidFill>
                <a:latin typeface="Miratrix Normal" panose="00000500000000000000" pitchFamily="50" charset="-52"/>
              </a:rPr>
              <a:t>типология</a:t>
            </a:r>
            <a:endParaRPr lang="ru-RU" sz="1050" b="1" dirty="0">
              <a:solidFill>
                <a:srgbClr val="0178E0"/>
              </a:solidFill>
              <a:latin typeface="Miratrix Normal" panose="00000500000000000000" pitchFamily="50" charset="-52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170505" y="1535388"/>
            <a:ext cx="10423831" cy="369332"/>
            <a:chOff x="1170505" y="1535388"/>
            <a:chExt cx="10423831" cy="369332"/>
          </a:xfrm>
        </p:grpSpPr>
        <p:sp>
          <p:nvSpPr>
            <p:cNvPr id="65" name="TextBox 64"/>
            <p:cNvSpPr txBox="1"/>
            <p:nvPr/>
          </p:nvSpPr>
          <p:spPr>
            <a:xfrm>
              <a:off x="1170505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55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928347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43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686189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21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444031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30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201873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20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959715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26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717557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5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6475399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93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7233241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35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7991083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19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8748925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27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9506767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21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10264612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1 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11025922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1 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68416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428"/>
            <a:ext cx="12192765" cy="685757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719143" y="68162"/>
            <a:ext cx="89828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РАСПРЕДЕЛЕНИЕ ПРОЕКТОВ ПО ТИПОЛОГИИ</a:t>
            </a:r>
            <a:b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В 2022 ГОДУ в ГО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>
            <a:off x="1071810" y="5014138"/>
            <a:ext cx="10592507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TextBox 125"/>
          <p:cNvSpPr txBox="1"/>
          <p:nvPr/>
        </p:nvSpPr>
        <p:spPr>
          <a:xfrm rot="16200000">
            <a:off x="49754" y="1572679"/>
            <a:ext cx="8148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dirty="0" smtClean="0">
                <a:solidFill>
                  <a:srgbClr val="0178E0"/>
                </a:solidFill>
                <a:latin typeface="Miratrix Normal" panose="00000500000000000000" pitchFamily="50" charset="-52"/>
              </a:rPr>
              <a:t>Кол-во</a:t>
            </a:r>
            <a:endParaRPr lang="ru-RU" sz="1050" b="1" dirty="0">
              <a:solidFill>
                <a:srgbClr val="0178E0"/>
              </a:solidFill>
              <a:latin typeface="Miratrix Normal" panose="00000500000000000000" pitchFamily="50" charset="-52"/>
            </a:endParaRPr>
          </a:p>
        </p:txBody>
      </p:sp>
      <p:sp>
        <p:nvSpPr>
          <p:cNvPr id="127" name="TextBox 126"/>
          <p:cNvSpPr txBox="1"/>
          <p:nvPr/>
        </p:nvSpPr>
        <p:spPr>
          <a:xfrm rot="16200000">
            <a:off x="-133306" y="5255198"/>
            <a:ext cx="118097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dirty="0" smtClean="0">
                <a:solidFill>
                  <a:srgbClr val="0178E0"/>
                </a:solidFill>
                <a:latin typeface="Miratrix Normal" panose="00000500000000000000" pitchFamily="50" charset="-52"/>
              </a:rPr>
              <a:t>типология</a:t>
            </a:r>
            <a:endParaRPr lang="ru-RU" sz="1050" b="1" dirty="0">
              <a:solidFill>
                <a:srgbClr val="0178E0"/>
              </a:solidFill>
              <a:latin typeface="Miratrix Normal" panose="00000500000000000000" pitchFamily="50" charset="-52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305019" y="1535388"/>
            <a:ext cx="1433900" cy="6225674"/>
            <a:chOff x="305019" y="1535388"/>
            <a:chExt cx="1433900" cy="6225674"/>
          </a:xfrm>
        </p:grpSpPr>
        <p:sp>
          <p:nvSpPr>
            <p:cNvPr id="35" name="Волна 34"/>
            <p:cNvSpPr/>
            <p:nvPr/>
          </p:nvSpPr>
          <p:spPr>
            <a:xfrm rot="16200000">
              <a:off x="928376" y="4267969"/>
              <a:ext cx="1045390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TextBox 48"/>
            <p:cNvSpPr txBox="1"/>
            <p:nvPr/>
          </p:nvSpPr>
          <p:spPr>
            <a:xfrm rot="18836967">
              <a:off x="-1175981" y="6064618"/>
              <a:ext cx="31774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rgbClr val="241B81"/>
                  </a:solidFill>
                  <a:latin typeface="Montserrat" panose="00000500000000000000" pitchFamily="2" charset="-52"/>
                </a:rPr>
                <a:t>БЛАГОУСТРОЙСТВО</a:t>
              </a:r>
              <a:endParaRPr lang="ru-RU" sz="800" dirty="0">
                <a:solidFill>
                  <a:srgbClr val="241B8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170505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23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1399137" y="1535388"/>
            <a:ext cx="1437477" cy="6225674"/>
            <a:chOff x="1059284" y="1535388"/>
            <a:chExt cx="1437477" cy="6225674"/>
          </a:xfrm>
        </p:grpSpPr>
        <p:sp>
          <p:nvSpPr>
            <p:cNvPr id="36" name="Волна 35"/>
            <p:cNvSpPr/>
            <p:nvPr/>
          </p:nvSpPr>
          <p:spPr>
            <a:xfrm rot="16200000">
              <a:off x="2057840" y="4639262"/>
              <a:ext cx="302798" cy="446952"/>
            </a:xfrm>
            <a:prstGeom prst="wave">
              <a:avLst>
                <a:gd name="adj1" fmla="val 6655"/>
                <a:gd name="adj2" fmla="val 0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 rot="18836967">
              <a:off x="-421716" y="6064618"/>
              <a:ext cx="31774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rgbClr val="241B81"/>
                  </a:solidFill>
                  <a:latin typeface="Montserrat" panose="00000500000000000000" pitchFamily="2" charset="-52"/>
                </a:rPr>
                <a:t>ДОСУГ И КУЛЬТУРА</a:t>
              </a:r>
              <a:endParaRPr lang="ru-RU" sz="800" dirty="0">
                <a:solidFill>
                  <a:srgbClr val="241B8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928347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9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2496832" y="1535388"/>
            <a:ext cx="1436033" cy="6225674"/>
            <a:chOff x="1818570" y="1535388"/>
            <a:chExt cx="1436033" cy="6225674"/>
          </a:xfrm>
        </p:grpSpPr>
        <p:sp>
          <p:nvSpPr>
            <p:cNvPr id="37" name="Волна 36"/>
            <p:cNvSpPr/>
            <p:nvPr/>
          </p:nvSpPr>
          <p:spPr>
            <a:xfrm rot="16200000">
              <a:off x="2606186" y="4429442"/>
              <a:ext cx="722440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TextBox 50"/>
            <p:cNvSpPr txBox="1"/>
            <p:nvPr/>
          </p:nvSpPr>
          <p:spPr>
            <a:xfrm rot="18836967">
              <a:off x="337570" y="6064618"/>
              <a:ext cx="31774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rgbClr val="241B81"/>
                  </a:solidFill>
                  <a:latin typeface="Montserrat" panose="00000500000000000000" pitchFamily="2" charset="-52"/>
                </a:rPr>
                <a:t>ДЕТСКИЕ ПЛОЩАДКИ</a:t>
              </a:r>
              <a:endParaRPr lang="ru-RU" sz="800" dirty="0">
                <a:solidFill>
                  <a:srgbClr val="241B8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686189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16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3593083" y="1535388"/>
            <a:ext cx="1434589" cy="6225674"/>
            <a:chOff x="2577856" y="1535388"/>
            <a:chExt cx="1434589" cy="6225674"/>
          </a:xfrm>
        </p:grpSpPr>
        <p:sp>
          <p:nvSpPr>
            <p:cNvPr id="38" name="Волна 37"/>
            <p:cNvSpPr/>
            <p:nvPr/>
          </p:nvSpPr>
          <p:spPr>
            <a:xfrm rot="16200000">
              <a:off x="2914750" y="3979836"/>
              <a:ext cx="1621649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TextBox 51"/>
            <p:cNvSpPr txBox="1"/>
            <p:nvPr/>
          </p:nvSpPr>
          <p:spPr>
            <a:xfrm rot="18836967">
              <a:off x="1096856" y="6064618"/>
              <a:ext cx="31774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rgbClr val="241B81"/>
                  </a:solidFill>
                  <a:latin typeface="Montserrat" panose="00000500000000000000" pitchFamily="2" charset="-52"/>
                </a:rPr>
                <a:t>ДОРОГИ</a:t>
              </a:r>
              <a:endParaRPr lang="ru-RU" sz="800" dirty="0">
                <a:solidFill>
                  <a:srgbClr val="241B8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444031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56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4687890" y="1535388"/>
            <a:ext cx="1433145" cy="6225674"/>
            <a:chOff x="3337142" y="1535388"/>
            <a:chExt cx="1433145" cy="6225674"/>
          </a:xfrm>
        </p:grpSpPr>
        <p:sp>
          <p:nvSpPr>
            <p:cNvPr id="39" name="Волна 38"/>
            <p:cNvSpPr/>
            <p:nvPr/>
          </p:nvSpPr>
          <p:spPr>
            <a:xfrm rot="16200000">
              <a:off x="4453560" y="4760478"/>
              <a:ext cx="60366" cy="446952"/>
            </a:xfrm>
            <a:prstGeom prst="wave">
              <a:avLst>
                <a:gd name="adj1" fmla="val 8603"/>
                <a:gd name="adj2" fmla="val 0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TextBox 52"/>
            <p:cNvSpPr txBox="1"/>
            <p:nvPr/>
          </p:nvSpPr>
          <p:spPr>
            <a:xfrm rot="18836967">
              <a:off x="1856142" y="6064618"/>
              <a:ext cx="31774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rgbClr val="241B81"/>
                  </a:solidFill>
                  <a:latin typeface="Montserrat" panose="00000500000000000000" pitchFamily="2" charset="-52"/>
                </a:rPr>
                <a:t>БИБЛИОТЕКИ</a:t>
              </a:r>
              <a:endParaRPr lang="ru-RU" sz="800" dirty="0">
                <a:solidFill>
                  <a:srgbClr val="241B8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201873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2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5781253" y="1535388"/>
            <a:ext cx="1431701" cy="6225674"/>
            <a:chOff x="4096428" y="1535388"/>
            <a:chExt cx="1431701" cy="6225674"/>
          </a:xfrm>
        </p:grpSpPr>
        <p:sp>
          <p:nvSpPr>
            <p:cNvPr id="40" name="Волна 39"/>
            <p:cNvSpPr/>
            <p:nvPr/>
          </p:nvSpPr>
          <p:spPr>
            <a:xfrm rot="16200000">
              <a:off x="5211727" y="4760477"/>
              <a:ext cx="60368" cy="446952"/>
            </a:xfrm>
            <a:prstGeom prst="wave">
              <a:avLst>
                <a:gd name="adj1" fmla="val 4706"/>
                <a:gd name="adj2" fmla="val 0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TextBox 53"/>
            <p:cNvSpPr txBox="1"/>
            <p:nvPr/>
          </p:nvSpPr>
          <p:spPr>
            <a:xfrm rot="18836967">
              <a:off x="2615428" y="6064618"/>
              <a:ext cx="31774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rgbClr val="241B81"/>
                  </a:solidFill>
                  <a:latin typeface="Montserrat" panose="00000500000000000000" pitchFamily="2" charset="-52"/>
                </a:rPr>
                <a:t>КУЛЬТУРНОЕ НАСЛЕДИЕ</a:t>
              </a:r>
              <a:endParaRPr lang="ru-RU" sz="800" dirty="0">
                <a:solidFill>
                  <a:srgbClr val="241B8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959715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2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6873172" y="1535388"/>
            <a:ext cx="1430257" cy="6225674"/>
            <a:chOff x="4855714" y="1535388"/>
            <a:chExt cx="1430257" cy="6225674"/>
          </a:xfrm>
        </p:grpSpPr>
        <p:sp>
          <p:nvSpPr>
            <p:cNvPr id="41" name="Волна 40"/>
            <p:cNvSpPr/>
            <p:nvPr/>
          </p:nvSpPr>
          <p:spPr>
            <a:xfrm rot="16200000">
              <a:off x="5556942" y="4347525"/>
              <a:ext cx="886276" cy="446952"/>
            </a:xfrm>
            <a:prstGeom prst="wave">
              <a:avLst>
                <a:gd name="adj1" fmla="val 5656"/>
                <a:gd name="adj2" fmla="val 0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TextBox 54"/>
            <p:cNvSpPr txBox="1"/>
            <p:nvPr/>
          </p:nvSpPr>
          <p:spPr>
            <a:xfrm rot="18836967">
              <a:off x="3374714" y="6064618"/>
              <a:ext cx="31774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rgbClr val="241B81"/>
                  </a:solidFill>
                  <a:latin typeface="Montserrat" panose="00000500000000000000" pitchFamily="2" charset="-52"/>
                </a:rPr>
                <a:t>СПОРТ</a:t>
              </a:r>
              <a:endParaRPr lang="ru-RU" sz="800" dirty="0">
                <a:solidFill>
                  <a:srgbClr val="241B8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717557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19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7963647" y="1535388"/>
            <a:ext cx="1428813" cy="6225674"/>
            <a:chOff x="5615000" y="1535388"/>
            <a:chExt cx="1428813" cy="6225674"/>
          </a:xfrm>
        </p:grpSpPr>
        <p:sp>
          <p:nvSpPr>
            <p:cNvPr id="42" name="Волна 41"/>
            <p:cNvSpPr/>
            <p:nvPr/>
          </p:nvSpPr>
          <p:spPr>
            <a:xfrm rot="16200000">
              <a:off x="6685609" y="4718024"/>
              <a:ext cx="145275" cy="446952"/>
            </a:xfrm>
            <a:prstGeom prst="wave">
              <a:avLst>
                <a:gd name="adj1" fmla="val 4631"/>
                <a:gd name="adj2" fmla="val 0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TextBox 55"/>
            <p:cNvSpPr txBox="1"/>
            <p:nvPr/>
          </p:nvSpPr>
          <p:spPr>
            <a:xfrm rot="18836967">
              <a:off x="4134000" y="6064618"/>
              <a:ext cx="31774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rgbClr val="241B81"/>
                  </a:solidFill>
                  <a:latin typeface="Montserrat" panose="00000500000000000000" pitchFamily="2" charset="-52"/>
                </a:rPr>
                <a:t>МЕСТА ЗАХОРОНЕНИЯ</a:t>
              </a:r>
              <a:endParaRPr lang="ru-RU" sz="800" dirty="0">
                <a:solidFill>
                  <a:srgbClr val="241B8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6475399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4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9052678" y="1535388"/>
            <a:ext cx="1497179" cy="6225674"/>
            <a:chOff x="8505206" y="1535388"/>
            <a:chExt cx="1497179" cy="6225674"/>
          </a:xfrm>
        </p:grpSpPr>
        <p:sp>
          <p:nvSpPr>
            <p:cNvPr id="43" name="Волна 42"/>
            <p:cNvSpPr/>
            <p:nvPr/>
          </p:nvSpPr>
          <p:spPr>
            <a:xfrm rot="16200000">
              <a:off x="8092626" y="3235953"/>
              <a:ext cx="3109418" cy="446952"/>
            </a:xfrm>
            <a:prstGeom prst="wave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TextBox 59"/>
            <p:cNvSpPr txBox="1"/>
            <p:nvPr/>
          </p:nvSpPr>
          <p:spPr>
            <a:xfrm rot="18836967">
              <a:off x="7024206" y="6064618"/>
              <a:ext cx="31774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rgbClr val="241B81"/>
                  </a:solidFill>
                  <a:latin typeface="Montserrat" panose="00000500000000000000" pitchFamily="2" charset="-52"/>
                </a:rPr>
                <a:t>УЧРЕЖДЕНИЯ ОБРАЗОВАНИЯ</a:t>
              </a:r>
              <a:endParaRPr lang="ru-RU" sz="800" dirty="0">
                <a:solidFill>
                  <a:srgbClr val="241B8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9292910" y="1535388"/>
              <a:ext cx="7094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115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10140268" y="1535388"/>
            <a:ext cx="1425925" cy="6225674"/>
            <a:chOff x="10140268" y="1535388"/>
            <a:chExt cx="1425925" cy="6225674"/>
          </a:xfrm>
        </p:grpSpPr>
        <p:sp>
          <p:nvSpPr>
            <p:cNvPr id="44" name="Волна 43"/>
            <p:cNvSpPr/>
            <p:nvPr/>
          </p:nvSpPr>
          <p:spPr>
            <a:xfrm rot="16200000">
              <a:off x="11251097" y="4760479"/>
              <a:ext cx="60364" cy="446952"/>
            </a:xfrm>
            <a:prstGeom prst="wave">
              <a:avLst>
                <a:gd name="adj1" fmla="val 2758"/>
                <a:gd name="adj2" fmla="val 0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TextBox 60"/>
            <p:cNvSpPr txBox="1"/>
            <p:nvPr/>
          </p:nvSpPr>
          <p:spPr>
            <a:xfrm rot="18836967">
              <a:off x="8659268" y="6064618"/>
              <a:ext cx="31774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rgbClr val="241B81"/>
                  </a:solidFill>
                  <a:latin typeface="Montserrat" panose="00000500000000000000" pitchFamily="2" charset="-52"/>
                </a:rPr>
                <a:t>УЛИЧНОЕ ОСВЕЩЕНИЕ</a:t>
              </a:r>
              <a:endParaRPr lang="ru-RU" sz="800" dirty="0">
                <a:solidFill>
                  <a:srgbClr val="241B81"/>
                </a:solidFill>
                <a:latin typeface="Montserrat" panose="00000500000000000000" pitchFamily="2" charset="-52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0997779" y="1535388"/>
              <a:ext cx="568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178E0"/>
                  </a:solidFill>
                  <a:latin typeface="Miratrix Normal" panose="00000500000000000000" pitchFamily="50" charset="-52"/>
                </a:rPr>
                <a:t>2</a:t>
              </a:r>
              <a:endParaRPr lang="ru-RU" b="1" dirty="0">
                <a:solidFill>
                  <a:srgbClr val="0178E0"/>
                </a:solidFill>
                <a:latin typeface="Miratrix Normal" panose="00000500000000000000" pitchFamily="50" charset="-5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01221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428"/>
            <a:ext cx="12192765" cy="6857572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719143" y="68162"/>
            <a:ext cx="9293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ЗАКОНОДАТЕЛЬНЫЕ ИЗМЕНЕНИЯ</a:t>
            </a:r>
            <a:b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В 2022 ГОДУ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27893" y="1617620"/>
            <a:ext cx="99631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Изменения в постановление Правительства РБ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от </a:t>
            </a: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19 апреля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2017</a:t>
            </a:r>
            <a:r>
              <a:rPr lang="en-US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г</a:t>
            </a: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. </a:t>
            </a:r>
            <a:endParaRPr lang="ru-RU" sz="16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№</a:t>
            </a:r>
            <a:r>
              <a:rPr lang="en-US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168 </a:t>
            </a: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«О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реализации на </a:t>
            </a: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территории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Республики </a:t>
            </a: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Башкортостан проектов развития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общественной инфраструктуры</a:t>
            </a: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, основанных на местных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инициативах»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в части общих условий и критериев.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27893" y="3370247"/>
            <a:ext cx="5970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Общий объем субсидии — </a:t>
            </a:r>
            <a:r>
              <a:rPr lang="ru-RU" sz="2800" dirty="0" smtClean="0">
                <a:solidFill>
                  <a:srgbClr val="0178E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500</a:t>
            </a:r>
            <a:r>
              <a:rPr lang="ru-RU" sz="1600" dirty="0" smtClean="0">
                <a:solidFill>
                  <a:srgbClr val="0178E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 млн </a:t>
            </a:r>
            <a:r>
              <a:rPr lang="ru-RU" sz="2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₽</a:t>
            </a:r>
            <a:endParaRPr lang="ru-RU" sz="16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27892" y="4684091"/>
            <a:ext cx="8722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Максимальный объем </a:t>
            </a: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субсидии из бюджета РБ на 1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проект — </a:t>
            </a:r>
            <a:r>
              <a:rPr lang="ru-RU" sz="2800" dirty="0" smtClean="0">
                <a:solidFill>
                  <a:srgbClr val="0178E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1,2 </a:t>
            </a:r>
            <a:r>
              <a:rPr lang="ru-RU" sz="1600" dirty="0" smtClean="0">
                <a:solidFill>
                  <a:srgbClr val="0178E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млн</a:t>
            </a:r>
            <a:r>
              <a:rPr lang="ru-RU" sz="2800" dirty="0" smtClean="0">
                <a:solidFill>
                  <a:srgbClr val="0178E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₽</a:t>
            </a:r>
            <a:endParaRPr lang="ru-RU" sz="2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719143" y="1677015"/>
            <a:ext cx="201770" cy="3408805"/>
            <a:chOff x="719143" y="1677015"/>
            <a:chExt cx="201770" cy="3408805"/>
          </a:xfrm>
        </p:grpSpPr>
        <p:sp>
          <p:nvSpPr>
            <p:cNvPr id="6" name="Овал 5"/>
            <p:cNvSpPr/>
            <p:nvPr/>
          </p:nvSpPr>
          <p:spPr>
            <a:xfrm>
              <a:off x="721620" y="1677015"/>
              <a:ext cx="199293" cy="194490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721620" y="3587498"/>
              <a:ext cx="199293" cy="194490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/>
            <p:cNvSpPr/>
            <p:nvPr/>
          </p:nvSpPr>
          <p:spPr>
            <a:xfrm>
              <a:off x="719143" y="4891330"/>
              <a:ext cx="199293" cy="194490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9" name="Полилиния 28"/>
          <p:cNvSpPr/>
          <p:nvPr/>
        </p:nvSpPr>
        <p:spPr>
          <a:xfrm>
            <a:off x="574961" y="1747319"/>
            <a:ext cx="454074" cy="3259247"/>
          </a:xfrm>
          <a:custGeom>
            <a:avLst/>
            <a:gdLst>
              <a:gd name="connsiteX0" fmla="*/ 257958 w 454074"/>
              <a:gd name="connsiteY0" fmla="*/ 0 h 3259247"/>
              <a:gd name="connsiteX1" fmla="*/ 4461 w 454074"/>
              <a:gd name="connsiteY1" fmla="*/ 986828 h 3259247"/>
              <a:gd name="connsiteX2" fmla="*/ 448081 w 454074"/>
              <a:gd name="connsiteY2" fmla="*/ 2661719 h 3259247"/>
              <a:gd name="connsiteX3" fmla="*/ 248904 w 454074"/>
              <a:gd name="connsiteY3" fmla="*/ 3259247 h 3259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4074" h="3259247">
                <a:moveTo>
                  <a:pt x="257958" y="0"/>
                </a:moveTo>
                <a:cubicBezTo>
                  <a:pt x="115366" y="271604"/>
                  <a:pt x="-27226" y="543208"/>
                  <a:pt x="4461" y="986828"/>
                </a:cubicBezTo>
                <a:cubicBezTo>
                  <a:pt x="36148" y="1430448"/>
                  <a:pt x="407341" y="2282983"/>
                  <a:pt x="448081" y="2661719"/>
                </a:cubicBezTo>
                <a:cubicBezTo>
                  <a:pt x="488821" y="3040455"/>
                  <a:pt x="310769" y="3179275"/>
                  <a:pt x="248904" y="3259247"/>
                </a:cubicBezTo>
              </a:path>
            </a:pathLst>
          </a:custGeom>
          <a:noFill/>
          <a:ln w="19050">
            <a:solidFill>
              <a:srgbClr val="017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106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5" y="428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48338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КАЛЕНДАРНЫЙ ПЛАН РАУНДА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410130" y="1222014"/>
            <a:ext cx="2089282" cy="2003759"/>
            <a:chOff x="410130" y="1222014"/>
            <a:chExt cx="2089282" cy="2003759"/>
          </a:xfrm>
        </p:grpSpPr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23409" y="1222014"/>
              <a:ext cx="894796" cy="788406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514838" y="2764108"/>
              <a:ext cx="171193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ctr"/>
              <a:r>
                <a:rPr lang="ru-RU" sz="1200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Объявление конкурса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10130" y="2079406"/>
              <a:ext cx="208928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ctr"/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Октябрь </a:t>
              </a:r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2022 </a:t>
              </a:r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г.</a:t>
              </a: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6652600" y="1141948"/>
            <a:ext cx="2754924" cy="2268491"/>
            <a:chOff x="6734077" y="1141948"/>
            <a:chExt cx="2754924" cy="2268491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644340" y="1141948"/>
              <a:ext cx="853079" cy="861564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6837503" y="2764108"/>
              <a:ext cx="24667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ctr"/>
              <a:r>
                <a:rPr lang="ru-RU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Проверка электронных протоколов на сайте ППМИ (</a:t>
              </a:r>
              <a:r>
                <a:rPr lang="en-US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  <a:hlinkClick r:id="rId5"/>
                </a:rPr>
                <a:t>http</a:t>
              </a:r>
              <a:r>
                <a:rPr lang="en-US" sz="1200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  <a:hlinkClick r:id="rId5"/>
                </a:rPr>
                <a:t>://</a:t>
              </a:r>
              <a:r>
                <a:rPr lang="en-US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  <a:hlinkClick r:id="rId5"/>
                </a:rPr>
                <a:t>ppmi.bashkortostan.ru</a:t>
              </a:r>
              <a:r>
                <a:rPr lang="ru-RU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)</a:t>
              </a:r>
              <a:endParaRPr lang="ru-RU" sz="1200" dirty="0">
                <a:solidFill>
                  <a:srgbClr val="0178E0"/>
                </a:solidFill>
                <a:latin typeface="BIZ UDGothic" panose="020B0400000000000000" pitchFamily="33" charset="-128"/>
                <a:ea typeface="BIZ UDGothic" panose="020B0400000000000000" pitchFamily="33" charset="-128"/>
                <a:cs typeface="Arial" panose="020B0604020202020204" pitchFamily="34" charset="0"/>
              </a:endParaRPr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6734077" y="2079406"/>
              <a:ext cx="275492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До </a:t>
              </a:r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27 января 2023 </a:t>
              </a:r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г.</a:t>
              </a:r>
              <a:endParaRPr lang="ru-RU" sz="1600" b="1" dirty="0">
                <a:solidFill>
                  <a:srgbClr val="0070C0"/>
                </a:solidFill>
                <a:latin typeface="Miratrix Normal" panose="00000500000000000000" pitchFamily="50" charset="-52"/>
                <a:ea typeface="BIZ UDGothic" panose="020B0400000000000000" pitchFamily="33" charset="-128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9378142" y="1139196"/>
            <a:ext cx="2846022" cy="2476843"/>
            <a:chOff x="9522995" y="1139196"/>
            <a:chExt cx="2846022" cy="2476843"/>
          </a:xfrm>
        </p:grpSpPr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0450103" y="1139196"/>
              <a:ext cx="824386" cy="875345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9808843" y="2785042"/>
              <a:ext cx="21069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ctr"/>
              <a:r>
                <a:rPr lang="ru-RU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Заполнение заявок и загрузка документов</a:t>
              </a:r>
              <a:endParaRPr lang="en-US" sz="1200" dirty="0" smtClean="0">
                <a:solidFill>
                  <a:srgbClr val="0178E0"/>
                </a:solidFill>
                <a:latin typeface="BIZ UDGothic" panose="020B0400000000000000" pitchFamily="33" charset="-128"/>
                <a:ea typeface="BIZ UDGothic" panose="020B0400000000000000" pitchFamily="33" charset="-128"/>
                <a:cs typeface="Arial" panose="020B0604020202020204" pitchFamily="34" charset="0"/>
              </a:endParaRPr>
            </a:p>
            <a:p>
              <a:pPr algn="ctr" fontAlgn="ctr"/>
              <a:r>
                <a:rPr lang="ru-RU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на </a:t>
              </a:r>
              <a:r>
                <a:rPr lang="ru-RU" sz="1200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сайте </a:t>
              </a:r>
              <a:r>
                <a:rPr lang="ru-RU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ППМИ. Проверка консультантами ЦИГИ</a:t>
              </a:r>
              <a:endParaRPr lang="ru-RU" sz="1000" dirty="0">
                <a:solidFill>
                  <a:srgbClr val="0178E0"/>
                </a:solidFill>
                <a:latin typeface="BIZ UDGothic" panose="020B0400000000000000" pitchFamily="33" charset="-128"/>
                <a:ea typeface="BIZ UDGothic" panose="020B0400000000000000" pitchFamily="33" charset="-128"/>
                <a:cs typeface="Arial" panose="020B0604020202020204" pitchFamily="34" charset="0"/>
              </a:endParaRPr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9522995" y="2079406"/>
              <a:ext cx="284602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/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До </a:t>
              </a:r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05 февраля </a:t>
              </a:r>
            </a:p>
            <a:p>
              <a:pPr algn="ctr" fontAlgn="ctr"/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2023 </a:t>
              </a:r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г.</a:t>
              </a: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3236686" y="1197666"/>
            <a:ext cx="2466753" cy="2028107"/>
            <a:chOff x="3354379" y="1197666"/>
            <a:chExt cx="2466753" cy="2028107"/>
          </a:xfrm>
        </p:grpSpPr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91355" y="1197666"/>
              <a:ext cx="992800" cy="818336"/>
            </a:xfrm>
            <a:prstGeom prst="rect">
              <a:avLst/>
            </a:prstGeom>
          </p:spPr>
        </p:pic>
        <p:sp>
          <p:nvSpPr>
            <p:cNvPr id="34" name="Прямоугольник 33"/>
            <p:cNvSpPr/>
            <p:nvPr/>
          </p:nvSpPr>
          <p:spPr>
            <a:xfrm>
              <a:off x="3384541" y="2079406"/>
              <a:ext cx="240642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Октябрь </a:t>
              </a:r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2022 г</a:t>
              </a:r>
              <a:r>
                <a:rPr lang="en-US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. </a:t>
              </a:r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—</a:t>
              </a:r>
            </a:p>
            <a:p>
              <a:pPr algn="ctr" fontAlgn="ctr"/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31 </a:t>
              </a:r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декабря 2022 </a:t>
              </a:r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г.</a:t>
              </a:r>
              <a:endParaRPr lang="ru-RU" sz="1600" b="1" dirty="0">
                <a:solidFill>
                  <a:srgbClr val="0070C0"/>
                </a:solidFill>
                <a:latin typeface="Miratrix Normal" panose="00000500000000000000" pitchFamily="50" charset="-52"/>
                <a:ea typeface="BIZ UDGothic" panose="020B0400000000000000" pitchFamily="33" charset="-128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354379" y="2764108"/>
              <a:ext cx="24667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ctr"/>
              <a:r>
                <a:rPr lang="ru-RU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Мероприятия</a:t>
              </a:r>
              <a:endParaRPr lang="en-US" sz="1200" dirty="0" smtClean="0">
                <a:solidFill>
                  <a:srgbClr val="0178E0"/>
                </a:solidFill>
                <a:latin typeface="BIZ UDGothic" panose="020B0400000000000000" pitchFamily="33" charset="-128"/>
                <a:ea typeface="BIZ UDGothic" panose="020B0400000000000000" pitchFamily="33" charset="-128"/>
                <a:cs typeface="Arial" panose="020B0604020202020204" pitchFamily="34" charset="0"/>
              </a:endParaRPr>
            </a:p>
            <a:p>
              <a:pPr algn="ctr" fontAlgn="ctr"/>
              <a:r>
                <a:rPr lang="ru-RU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с </a:t>
              </a:r>
              <a:r>
                <a:rPr lang="ru-RU" sz="1200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населением</a:t>
              </a: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490270" y="3765711"/>
            <a:ext cx="2466753" cy="2383420"/>
            <a:chOff x="2297375" y="3979461"/>
            <a:chExt cx="2466753" cy="2383420"/>
          </a:xfrm>
        </p:grpSpPr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095687" y="3979461"/>
              <a:ext cx="870128" cy="894082"/>
            </a:xfrm>
            <a:prstGeom prst="rect">
              <a:avLst/>
            </a:prstGeom>
          </p:spPr>
        </p:pic>
        <p:sp>
          <p:nvSpPr>
            <p:cNvPr id="33" name="Прямоугольник 32"/>
            <p:cNvSpPr/>
            <p:nvPr/>
          </p:nvSpPr>
          <p:spPr>
            <a:xfrm>
              <a:off x="2450967" y="5077826"/>
              <a:ext cx="215956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ctr"/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06 февраля —</a:t>
              </a:r>
              <a:endParaRPr lang="ru-RU" sz="1600" b="1" dirty="0">
                <a:solidFill>
                  <a:srgbClr val="0070C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endParaRPr>
            </a:p>
            <a:p>
              <a:pPr algn="ctr" fontAlgn="ctr"/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07 марта 2023 </a:t>
              </a:r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г.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297375" y="5716550"/>
              <a:ext cx="24667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ctr"/>
              <a:r>
                <a:rPr lang="ru-RU" sz="1200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Прием конкурсной документации</a:t>
              </a: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6410007" y="3800914"/>
            <a:ext cx="2796608" cy="2203853"/>
            <a:chOff x="5288727" y="3985396"/>
            <a:chExt cx="2796608" cy="2203853"/>
          </a:xfrm>
        </p:grpSpPr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098581" y="3985396"/>
              <a:ext cx="847045" cy="888147"/>
            </a:xfrm>
            <a:prstGeom prst="rect">
              <a:avLst/>
            </a:prstGeom>
          </p:spPr>
        </p:pic>
        <p:sp>
          <p:nvSpPr>
            <p:cNvPr id="37" name="Прямоугольник 36"/>
            <p:cNvSpPr/>
            <p:nvPr/>
          </p:nvSpPr>
          <p:spPr>
            <a:xfrm>
              <a:off x="5288727" y="5077825"/>
              <a:ext cx="279660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ctr"/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Конец марта</a:t>
              </a:r>
            </a:p>
            <a:p>
              <a:pPr algn="ctr" fontAlgn="ctr"/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2023 г</a:t>
              </a:r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.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288727" y="5727584"/>
              <a:ext cx="24667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ctr"/>
              <a:r>
                <a:rPr lang="ru-RU" sz="1200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Проведение конкурса</a:t>
              </a: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9067034" y="3883942"/>
            <a:ext cx="2713778" cy="2322422"/>
            <a:chOff x="8407874" y="4040458"/>
            <a:chExt cx="2713778" cy="2322422"/>
          </a:xfrm>
        </p:grpSpPr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321886" y="4040458"/>
              <a:ext cx="885755" cy="762400"/>
            </a:xfrm>
            <a:prstGeom prst="rect">
              <a:avLst/>
            </a:prstGeom>
          </p:spPr>
        </p:pic>
        <p:sp>
          <p:nvSpPr>
            <p:cNvPr id="38" name="Прямоугольник 37"/>
            <p:cNvSpPr/>
            <p:nvPr/>
          </p:nvSpPr>
          <p:spPr>
            <a:xfrm>
              <a:off x="8486827" y="5077533"/>
              <a:ext cx="2555873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Июнь — август 2023 г</a:t>
              </a:r>
              <a:r>
                <a:rPr lang="en-US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.</a:t>
              </a:r>
              <a:endParaRPr lang="ru-RU" sz="1600" b="1" dirty="0">
                <a:solidFill>
                  <a:srgbClr val="0070C0"/>
                </a:solidFill>
                <a:latin typeface="Miratrix Normal" panose="00000500000000000000" pitchFamily="50" charset="-52"/>
                <a:ea typeface="BIZ UDGothic" panose="020B0400000000000000" pitchFamily="33" charset="-128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407874" y="5716549"/>
              <a:ext cx="27137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Работы </a:t>
              </a:r>
              <a:r>
                <a:rPr lang="ru-RU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по</a:t>
              </a:r>
              <a:r>
                <a:rPr lang="en-US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 </a:t>
              </a:r>
              <a:r>
                <a:rPr lang="ru-RU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реализации </a:t>
              </a:r>
              <a:r>
                <a:rPr lang="ru-RU" sz="1200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проектов</a:t>
              </a:r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3544820" y="3950362"/>
            <a:ext cx="2466753" cy="2268491"/>
            <a:chOff x="6837503" y="1141948"/>
            <a:chExt cx="2466753" cy="2268491"/>
          </a:xfrm>
        </p:grpSpPr>
        <p:pic>
          <p:nvPicPr>
            <p:cNvPr id="45" name="Рисунок 4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644340" y="1141948"/>
              <a:ext cx="853079" cy="861564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6837503" y="2764108"/>
              <a:ext cx="24667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ctr"/>
              <a:r>
                <a:rPr lang="ru-RU" sz="1200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Оценка конкурсных заявок, формирование предварительных рейтингов</a:t>
              </a:r>
              <a:endParaRPr lang="ru-RU" sz="1200" dirty="0">
                <a:solidFill>
                  <a:srgbClr val="0178E0"/>
                </a:solidFill>
                <a:latin typeface="BIZ UDGothic" panose="020B0400000000000000" pitchFamily="33" charset="-128"/>
                <a:ea typeface="BIZ UDGothic" panose="020B0400000000000000" pitchFamily="33" charset="-128"/>
                <a:cs typeface="Arial" panose="020B0604020202020204" pitchFamily="34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7089219" y="2079406"/>
              <a:ext cx="1963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До </a:t>
              </a:r>
              <a:r>
                <a:rPr lang="ru-RU" sz="16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23 марта 2023 </a:t>
              </a:r>
              <a:r>
                <a:rPr lang="ru-RU" sz="1600" b="1" dirty="0">
                  <a:solidFill>
                    <a:srgbClr val="0070C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г.</a:t>
              </a:r>
              <a:endParaRPr lang="ru-RU" sz="1600" b="1" dirty="0">
                <a:solidFill>
                  <a:srgbClr val="0070C0"/>
                </a:solidFill>
                <a:latin typeface="Miratrix Normal" panose="00000500000000000000" pitchFamily="50" charset="-52"/>
                <a:ea typeface="BIZ UDGothic" panose="020B0400000000000000" pitchFamily="33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24299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428"/>
            <a:ext cx="12192765" cy="6857572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719143" y="150076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КОНТРОЛЬНЫЕ ТОЧКИ ППМИ-2022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575969" y="1212481"/>
            <a:ext cx="9258249" cy="707886"/>
            <a:chOff x="1575969" y="923338"/>
            <a:chExt cx="9258249" cy="707886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1575969" y="923338"/>
              <a:ext cx="183662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2000" b="1" dirty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31 </a:t>
              </a: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декабря</a:t>
              </a:r>
              <a:endParaRPr lang="en-US" sz="2000" b="1" dirty="0" smtClean="0">
                <a:solidFill>
                  <a:srgbClr val="0070C0"/>
                </a:solidFill>
                <a:latin typeface="Miratrix Normal" panose="00000500000000000000" pitchFamily="50" charset="-52"/>
                <a:cs typeface="Arial" panose="020B0604020202020204" pitchFamily="34" charset="0"/>
              </a:endParaRPr>
            </a:p>
            <a:p>
              <a:pPr algn="just">
                <a:defRPr/>
              </a:pP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2022 </a:t>
              </a:r>
              <a:r>
                <a:rPr lang="ru-RU" sz="2000" b="1" dirty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г. </a:t>
              </a: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                                      </a:t>
              </a:r>
              <a:endParaRPr lang="ru-RU" sz="2000" b="1" dirty="0">
                <a:solidFill>
                  <a:srgbClr val="0070C0"/>
                </a:solidFill>
                <a:latin typeface="Miratrix Normal" panose="00000500000000000000" pitchFamily="50" charset="-52"/>
                <a:cs typeface="Arial" panose="020B0604020202020204" pitchFamily="34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5082841" y="954116"/>
              <a:ext cx="575137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1400" b="1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Проведены </a:t>
              </a:r>
              <a:r>
                <a:rPr lang="ru-RU" sz="1400" b="1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все итоговые собрания </a:t>
              </a:r>
              <a:r>
                <a:rPr lang="ru-RU" sz="1400" b="1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населения</a:t>
              </a:r>
              <a:endParaRPr lang="ru-RU" sz="1400" b="1" dirty="0">
                <a:solidFill>
                  <a:srgbClr val="0178E0"/>
                </a:solidFill>
                <a:latin typeface="BIZ UDGothic" panose="020B0400000000000000" pitchFamily="33" charset="-128"/>
                <a:ea typeface="BIZ UDGothic" panose="020B0400000000000000" pitchFamily="33" charset="-128"/>
                <a:cs typeface="Arial" panose="020B0604020202020204" pitchFamily="34" charset="0"/>
              </a:endParaRPr>
            </a:p>
          </p:txBody>
        </p:sp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56857" y="933911"/>
              <a:ext cx="833149" cy="686741"/>
            </a:xfrm>
            <a:prstGeom prst="rect">
              <a:avLst/>
            </a:prstGeom>
          </p:spPr>
        </p:pic>
      </p:grpSp>
      <p:grpSp>
        <p:nvGrpSpPr>
          <p:cNvPr id="7" name="Группа 6"/>
          <p:cNvGrpSpPr/>
          <p:nvPr/>
        </p:nvGrpSpPr>
        <p:grpSpPr>
          <a:xfrm>
            <a:off x="1575969" y="2468967"/>
            <a:ext cx="9258248" cy="899338"/>
            <a:chOff x="1575969" y="2311735"/>
            <a:chExt cx="9258248" cy="899338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1575969" y="2419457"/>
              <a:ext cx="183662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05 февраля</a:t>
              </a:r>
              <a:endParaRPr lang="en-US" sz="2000" b="1" dirty="0" smtClean="0">
                <a:solidFill>
                  <a:srgbClr val="0070C0"/>
                </a:solidFill>
                <a:latin typeface="Miratrix Normal" panose="00000500000000000000" pitchFamily="50" charset="-52"/>
                <a:cs typeface="Arial" panose="020B0604020202020204" pitchFamily="34" charset="0"/>
              </a:endParaRPr>
            </a:p>
            <a:p>
              <a:pPr algn="just">
                <a:defRPr/>
              </a:pP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2023 </a:t>
              </a:r>
              <a:r>
                <a:rPr lang="ru-RU" sz="2000" b="1" dirty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г. </a:t>
              </a: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                                      </a:t>
              </a:r>
              <a:endParaRPr lang="ru-RU" sz="2000" b="1" dirty="0">
                <a:solidFill>
                  <a:srgbClr val="0070C0"/>
                </a:solidFill>
                <a:latin typeface="Miratrix Normal" panose="00000500000000000000" pitchFamily="50" charset="-52"/>
                <a:cs typeface="Arial" panose="020B0604020202020204" pitchFamily="34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5082841" y="2311735"/>
              <a:ext cx="575137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1400" b="1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Все </a:t>
              </a:r>
              <a:r>
                <a:rPr lang="ru-RU" sz="1400" b="1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электронные заявки </a:t>
              </a:r>
              <a:r>
                <a:rPr lang="ru-RU" sz="1400" b="1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на сайте </a:t>
              </a:r>
              <a:r>
                <a:rPr lang="ru-RU" sz="1400" b="1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ППМИ приняты для приема</a:t>
              </a:r>
              <a:br>
                <a:rPr lang="ru-RU" sz="1400" b="1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</a:br>
              <a:r>
                <a:rPr lang="ru-RU" sz="1400" b="1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в печатном виде</a:t>
              </a:r>
              <a:endParaRPr lang="ru-RU" sz="1400" b="1" dirty="0">
                <a:solidFill>
                  <a:srgbClr val="0178E0"/>
                </a:solidFill>
                <a:latin typeface="BIZ UDGothic" panose="020B0400000000000000" pitchFamily="33" charset="-128"/>
                <a:ea typeface="BIZ UDGothic" panose="020B0400000000000000" pitchFamily="33" charset="-128"/>
                <a:cs typeface="Arial" panose="020B0604020202020204" pitchFamily="34" charset="0"/>
              </a:endParaRPr>
            </a:p>
          </p:txBody>
        </p:sp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61238" y="2335728"/>
              <a:ext cx="824386" cy="875345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1575970" y="3971674"/>
            <a:ext cx="9258248" cy="919677"/>
            <a:chOff x="1575970" y="3925226"/>
            <a:chExt cx="9258248" cy="919677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1575970" y="4088005"/>
              <a:ext cx="201928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07 марта</a:t>
              </a:r>
              <a:endParaRPr lang="en-US" sz="2000" b="1" dirty="0" smtClean="0">
                <a:solidFill>
                  <a:srgbClr val="0070C0"/>
                </a:solidFill>
                <a:latin typeface="Miratrix Normal" panose="00000500000000000000" pitchFamily="50" charset="-52"/>
                <a:cs typeface="Arial" panose="020B0604020202020204" pitchFamily="34" charset="0"/>
              </a:endParaRPr>
            </a:p>
            <a:p>
              <a:pPr algn="just">
                <a:defRPr/>
              </a:pP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2023 </a:t>
              </a:r>
              <a:r>
                <a:rPr lang="ru-RU" sz="2000" b="1" dirty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г. </a:t>
              </a: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                                      </a:t>
              </a:r>
              <a:endParaRPr lang="ru-RU" sz="2000" b="1" dirty="0">
                <a:solidFill>
                  <a:srgbClr val="0070C0"/>
                </a:solidFill>
                <a:latin typeface="Miratrix Normal" panose="00000500000000000000" pitchFamily="50" charset="-52"/>
                <a:cs typeface="Arial" panose="020B0604020202020204" pitchFamily="34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5082841" y="4118783"/>
              <a:ext cx="575137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1400" b="1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Все конкурсные заявки </a:t>
              </a:r>
              <a:r>
                <a:rPr lang="ru-RU" sz="1400" b="1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сданы</a:t>
              </a:r>
              <a:br>
                <a:rPr lang="ru-RU" sz="1400" b="1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</a:br>
              <a:r>
                <a:rPr lang="ru-RU" sz="1400" b="1" dirty="0" smtClean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в </a:t>
              </a:r>
              <a:r>
                <a:rPr lang="ru-RU" sz="1400" b="1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печатном виде</a:t>
              </a:r>
            </a:p>
          </p:txBody>
        </p:sp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28725" y="3925226"/>
              <a:ext cx="910620" cy="919677"/>
            </a:xfrm>
            <a:prstGeom prst="rect">
              <a:avLst/>
            </a:prstGeom>
          </p:spPr>
        </p:pic>
      </p:grpSp>
      <p:grpSp>
        <p:nvGrpSpPr>
          <p:cNvPr id="14" name="Группа 13"/>
          <p:cNvGrpSpPr/>
          <p:nvPr/>
        </p:nvGrpSpPr>
        <p:grpSpPr>
          <a:xfrm>
            <a:off x="1575970" y="5439950"/>
            <a:ext cx="9258248" cy="931828"/>
            <a:chOff x="1575970" y="5385632"/>
            <a:chExt cx="9258248" cy="931828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1575970" y="5497603"/>
              <a:ext cx="201928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Конец марта</a:t>
              </a:r>
              <a:endParaRPr lang="en-US" sz="2000" b="1" dirty="0" smtClean="0">
                <a:solidFill>
                  <a:srgbClr val="0070C0"/>
                </a:solidFill>
                <a:latin typeface="Miratrix Normal" panose="00000500000000000000" pitchFamily="50" charset="-52"/>
                <a:cs typeface="Arial" panose="020B0604020202020204" pitchFamily="34" charset="0"/>
              </a:endParaRPr>
            </a:p>
            <a:p>
              <a:pPr algn="just">
                <a:defRPr/>
              </a:pP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2023 </a:t>
              </a:r>
              <a:r>
                <a:rPr lang="ru-RU" sz="2000" b="1" dirty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г. </a:t>
              </a:r>
              <a:r>
                <a:rPr lang="ru-RU" sz="2000" b="1" dirty="0" smtClean="0">
                  <a:solidFill>
                    <a:srgbClr val="0070C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                                      </a:t>
              </a:r>
              <a:endParaRPr lang="ru-RU" sz="2000" b="1" dirty="0">
                <a:solidFill>
                  <a:srgbClr val="0070C0"/>
                </a:solidFill>
                <a:latin typeface="Miratrix Normal" panose="00000500000000000000" pitchFamily="50" charset="-52"/>
                <a:cs typeface="Arial" panose="020B0604020202020204" pitchFamily="34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5082841" y="5528381"/>
              <a:ext cx="575137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1400" b="1" dirty="0">
                  <a:solidFill>
                    <a:srgbClr val="0178E0"/>
                  </a:solidFill>
                  <a:latin typeface="BIZ UDGothic" panose="020B0400000000000000" pitchFamily="33" charset="-128"/>
                  <a:ea typeface="BIZ UDGothic" panose="020B0400000000000000" pitchFamily="33" charset="-128"/>
                  <a:cs typeface="Arial" panose="020B0604020202020204" pitchFamily="34" charset="0"/>
                </a:rPr>
                <a:t>Проведено заседание конкурсной комиссии</a:t>
              </a:r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607808" y="5385632"/>
              <a:ext cx="931245" cy="9318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43304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8886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Количество заявок, подаваемых на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65781" y="1178218"/>
            <a:ext cx="41526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Количество заявок, подаваемых на конкурс, зависит от:</a:t>
            </a:r>
          </a:p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-вида МО;</a:t>
            </a:r>
          </a:p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-численности населения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23453" y="3355346"/>
            <a:ext cx="77544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1.Сельские поселения </a:t>
            </a:r>
          </a:p>
          <a:p>
            <a:endParaRPr lang="ru-RU" b="1" dirty="0" smtClean="0">
              <a:solidFill>
                <a:srgbClr val="54ADFE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Численность - до 10 тыс. человек </a:t>
            </a:r>
            <a:endParaRPr lang="ru-RU" dirty="0">
              <a:solidFill>
                <a:srgbClr val="54ADFE"/>
              </a:solidFill>
              <a:latin typeface="Miratrix Normal" panose="00000500000000000000" pitchFamily="50" charset="-52"/>
              <a:ea typeface="BIZ UDGothic" panose="020B0400000000000000" pitchFamily="33" charset="-128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6038427" y="967465"/>
            <a:ext cx="5371690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По данным </a:t>
            </a:r>
            <a:r>
              <a:rPr lang="ru-RU" sz="1300" b="1" dirty="0">
                <a:solidFill>
                  <a:srgbClr val="92D05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органов </a:t>
            </a:r>
            <a:r>
              <a:rPr lang="ru-RU" sz="1300" b="1" dirty="0" smtClean="0">
                <a:solidFill>
                  <a:srgbClr val="92D05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гос. </a:t>
            </a:r>
            <a:r>
              <a:rPr lang="ru-RU" sz="1300" b="1" dirty="0">
                <a:solidFill>
                  <a:srgbClr val="92D05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статистики о численности населения</a:t>
            </a:r>
            <a:r>
              <a:rPr lang="ru-RU" sz="13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, постоянно проживающего на территории </a:t>
            </a:r>
            <a:r>
              <a:rPr lang="ru-RU" sz="13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МО, на </a:t>
            </a:r>
            <a:r>
              <a:rPr lang="ru-RU" sz="13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1 января года, предшествующего году реализации </a:t>
            </a:r>
            <a:r>
              <a:rPr lang="ru-RU" sz="13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проекта, </a:t>
            </a:r>
            <a:r>
              <a:rPr lang="ru-RU" sz="13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или по данным последней </a:t>
            </a:r>
            <a:r>
              <a:rPr lang="ru-RU" sz="1300" b="1" dirty="0">
                <a:solidFill>
                  <a:srgbClr val="92D05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Всероссийской переписи </a:t>
            </a:r>
            <a:r>
              <a:rPr lang="ru-RU" sz="1300" b="1" dirty="0" smtClean="0">
                <a:solidFill>
                  <a:srgbClr val="92D05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населения) </a:t>
            </a:r>
            <a:endParaRPr lang="ru-RU" sz="1300" b="1" dirty="0">
              <a:solidFill>
                <a:srgbClr val="92D050"/>
              </a:solidFill>
              <a:latin typeface="Montserrat" panose="000005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cxnSp>
        <p:nvCxnSpPr>
          <p:cNvPr id="26" name="Соединительная линия уступом 25"/>
          <p:cNvCxnSpPr/>
          <p:nvPr/>
        </p:nvCxnSpPr>
        <p:spPr>
          <a:xfrm flipV="1">
            <a:off x="3229109" y="1520983"/>
            <a:ext cx="2809318" cy="585875"/>
          </a:xfrm>
          <a:prstGeom prst="bentConnector3">
            <a:avLst/>
          </a:prstGeom>
          <a:ln w="15875">
            <a:solidFill>
              <a:srgbClr val="92D05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Семиугольник 31"/>
          <p:cNvSpPr/>
          <p:nvPr/>
        </p:nvSpPr>
        <p:spPr>
          <a:xfrm>
            <a:off x="7754675" y="3071075"/>
            <a:ext cx="1412341" cy="1207601"/>
          </a:xfrm>
          <a:prstGeom prst="heptagon">
            <a:avLst/>
          </a:prstGeom>
          <a:solidFill>
            <a:srgbClr val="008CFE"/>
          </a:solidFill>
          <a:ln>
            <a:solidFill>
              <a:srgbClr val="008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 заявка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4183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8886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Количество заявок, подаваемых на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4572" y="1175813"/>
            <a:ext cx="77544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2</a:t>
            </a:r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.Сельские поселения </a:t>
            </a:r>
          </a:p>
          <a:p>
            <a:endParaRPr lang="ru-RU" b="1" dirty="0" smtClean="0">
              <a:solidFill>
                <a:srgbClr val="54ADFE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Численность - от 10 001 до 18 </a:t>
            </a:r>
            <a:r>
              <a:rPr lang="ru-RU" b="1" dirty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000 чел.</a:t>
            </a:r>
            <a:endParaRPr lang="ru-RU" dirty="0">
              <a:solidFill>
                <a:srgbClr val="54ADFE"/>
              </a:solidFill>
              <a:latin typeface="Miratrix Normal" panose="00000500000000000000" pitchFamily="50" charset="-52"/>
              <a:ea typeface="BIZ UDGothic" panose="020B0400000000000000" pitchFamily="33" charset="-128"/>
            </a:endParaRPr>
          </a:p>
        </p:txBody>
      </p:sp>
      <p:sp>
        <p:nvSpPr>
          <p:cNvPr id="32" name="Семиугольник 31"/>
          <p:cNvSpPr/>
          <p:nvPr/>
        </p:nvSpPr>
        <p:spPr>
          <a:xfrm>
            <a:off x="7995183" y="996399"/>
            <a:ext cx="1412341" cy="1207601"/>
          </a:xfrm>
          <a:prstGeom prst="heptagon">
            <a:avLst/>
          </a:prstGeom>
          <a:solidFill>
            <a:srgbClr val="008CFE"/>
          </a:solidFill>
          <a:ln>
            <a:solidFill>
              <a:srgbClr val="008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 заявки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77542" y="4129571"/>
            <a:ext cx="3132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92D05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14 сельских поселений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04054508"/>
              </p:ext>
            </p:extLst>
          </p:nvPr>
        </p:nvGraphicFramePr>
        <p:xfrm>
          <a:off x="3763340" y="3031581"/>
          <a:ext cx="3712684" cy="312070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28826">
                  <a:extLst>
                    <a:ext uri="{9D8B030D-6E8A-4147-A177-3AD203B41FA5}">
                      <a16:colId xmlns:a16="http://schemas.microsoft.com/office/drawing/2014/main" xmlns="" val="3892103609"/>
                    </a:ext>
                  </a:extLst>
                </a:gridCol>
                <a:gridCol w="1620571">
                  <a:extLst>
                    <a:ext uri="{9D8B030D-6E8A-4147-A177-3AD203B41FA5}">
                      <a16:colId xmlns:a16="http://schemas.microsoft.com/office/drawing/2014/main" xmlns="" val="4105107090"/>
                    </a:ext>
                  </a:extLst>
                </a:gridCol>
                <a:gridCol w="1763287">
                  <a:extLst>
                    <a:ext uri="{9D8B030D-6E8A-4147-A177-3AD203B41FA5}">
                      <a16:colId xmlns:a16="http://schemas.microsoft.com/office/drawing/2014/main" xmlns="" val="322379414"/>
                    </a:ext>
                  </a:extLst>
                </a:gridCol>
              </a:tblGrid>
              <a:tr h="37179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Муниципальный район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Сельское поселение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615343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1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Абзелиловский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Аскаровский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9123503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2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Аургазинский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Толбазинский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4412979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3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Бакалинский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Бакалинский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69273225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4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Буздякский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Буздякский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06187230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5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Бураевский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Бураевский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3311026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6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Гафурийский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Красноусольский</a:t>
                      </a: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70544937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7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Дуванский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Месягутовский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13601522"/>
                  </a:ext>
                </a:extLst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64059560"/>
              </p:ext>
            </p:extLst>
          </p:nvPr>
        </p:nvGraphicFramePr>
        <p:xfrm>
          <a:off x="7766116" y="3031581"/>
          <a:ext cx="3976229" cy="312070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54431">
                  <a:extLst>
                    <a:ext uri="{9D8B030D-6E8A-4147-A177-3AD203B41FA5}">
                      <a16:colId xmlns:a16="http://schemas.microsoft.com/office/drawing/2014/main" xmlns="" val="3892103609"/>
                    </a:ext>
                  </a:extLst>
                </a:gridCol>
                <a:gridCol w="1783532">
                  <a:extLst>
                    <a:ext uri="{9D8B030D-6E8A-4147-A177-3AD203B41FA5}">
                      <a16:colId xmlns:a16="http://schemas.microsoft.com/office/drawing/2014/main" xmlns="" val="4105107090"/>
                    </a:ext>
                  </a:extLst>
                </a:gridCol>
                <a:gridCol w="1738266">
                  <a:extLst>
                    <a:ext uri="{9D8B030D-6E8A-4147-A177-3AD203B41FA5}">
                      <a16:colId xmlns:a16="http://schemas.microsoft.com/office/drawing/2014/main" xmlns="" val="322379414"/>
                    </a:ext>
                  </a:extLst>
                </a:gridCol>
              </a:tblGrid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Муниципальный район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Сельское поселение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615343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8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Кушнаренковский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Кушнаренковский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9123503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9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Стерлитамакский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Отрадовский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4412979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10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Туймазинский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Кандринский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69273225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11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rowSpan="3"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Уфимский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Булгаковский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06187230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12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Зубовский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3311026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13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Михайловский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70544937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14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Чекмагушевский</a:t>
                      </a:r>
                      <a:endParaRPr lang="ru-RU" sz="1400" b="1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Чекмагушевский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13601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460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8886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Количество заявок, подаваемых на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9143" y="1671138"/>
            <a:ext cx="77544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3.Сельские поселения </a:t>
            </a:r>
          </a:p>
          <a:p>
            <a:endParaRPr lang="ru-RU" b="1" dirty="0" smtClean="0">
              <a:solidFill>
                <a:srgbClr val="54ADFE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Численность - от 18 001 чел. и более</a:t>
            </a:r>
            <a:endParaRPr lang="ru-RU" dirty="0">
              <a:solidFill>
                <a:srgbClr val="54ADFE"/>
              </a:solidFill>
              <a:latin typeface="Miratrix Normal" panose="00000500000000000000" pitchFamily="50" charset="-52"/>
              <a:ea typeface="BIZ UDGothic" panose="020B0400000000000000" pitchFamily="33" charset="-128"/>
            </a:endParaRPr>
          </a:p>
        </p:txBody>
      </p:sp>
      <p:sp>
        <p:nvSpPr>
          <p:cNvPr id="32" name="Семиугольник 31"/>
          <p:cNvSpPr/>
          <p:nvPr/>
        </p:nvSpPr>
        <p:spPr>
          <a:xfrm>
            <a:off x="8029400" y="1503057"/>
            <a:ext cx="1412341" cy="1207601"/>
          </a:xfrm>
          <a:prstGeom prst="heptagon">
            <a:avLst/>
          </a:prstGeom>
          <a:solidFill>
            <a:srgbClr val="008CFE"/>
          </a:solidFill>
          <a:ln>
            <a:solidFill>
              <a:srgbClr val="008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 заявок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184226" y="4293549"/>
            <a:ext cx="3132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92D05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2 сельских поселения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93156846"/>
              </p:ext>
            </p:extLst>
          </p:nvPr>
        </p:nvGraphicFramePr>
        <p:xfrm>
          <a:off x="5077636" y="3831960"/>
          <a:ext cx="3712684" cy="12617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28826">
                  <a:extLst>
                    <a:ext uri="{9D8B030D-6E8A-4147-A177-3AD203B41FA5}">
                      <a16:colId xmlns:a16="http://schemas.microsoft.com/office/drawing/2014/main" xmlns="" val="3892103609"/>
                    </a:ext>
                  </a:extLst>
                </a:gridCol>
                <a:gridCol w="1620571">
                  <a:extLst>
                    <a:ext uri="{9D8B030D-6E8A-4147-A177-3AD203B41FA5}">
                      <a16:colId xmlns:a16="http://schemas.microsoft.com/office/drawing/2014/main" xmlns="" val="4105107090"/>
                    </a:ext>
                  </a:extLst>
                </a:gridCol>
                <a:gridCol w="1763287">
                  <a:extLst>
                    <a:ext uri="{9D8B030D-6E8A-4147-A177-3AD203B41FA5}">
                      <a16:colId xmlns:a16="http://schemas.microsoft.com/office/drawing/2014/main" xmlns="" val="322379414"/>
                    </a:ext>
                  </a:extLst>
                </a:gridCol>
              </a:tblGrid>
              <a:tr h="44617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Муниципальный район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Сельское поселение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615343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1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Альшеевский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Раевский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9123503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2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Иглинский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Иглинский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441297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0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8886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Количество заявок, подаваемых на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3357" y="1261232"/>
            <a:ext cx="77544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Городские поселения </a:t>
            </a:r>
          </a:p>
          <a:p>
            <a:endParaRPr lang="ru-RU" b="1" dirty="0" smtClean="0">
              <a:solidFill>
                <a:srgbClr val="54ADFE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Численность – до 50 </a:t>
            </a:r>
            <a:r>
              <a:rPr lang="ru-RU" b="1" dirty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000 чел</a:t>
            </a:r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. включительно</a:t>
            </a:r>
            <a:endParaRPr lang="ru-RU" dirty="0">
              <a:solidFill>
                <a:srgbClr val="54ADFE"/>
              </a:solidFill>
              <a:latin typeface="Miratrix Normal" panose="00000500000000000000" pitchFamily="50" charset="-52"/>
              <a:ea typeface="BIZ UDGothic" panose="020B0400000000000000" pitchFamily="33" charset="-128"/>
            </a:endParaRPr>
          </a:p>
        </p:txBody>
      </p:sp>
      <p:sp>
        <p:nvSpPr>
          <p:cNvPr id="32" name="Семиугольник 31"/>
          <p:cNvSpPr/>
          <p:nvPr/>
        </p:nvSpPr>
        <p:spPr>
          <a:xfrm>
            <a:off x="7995183" y="996399"/>
            <a:ext cx="1412341" cy="1207601"/>
          </a:xfrm>
          <a:prstGeom prst="heptagon">
            <a:avLst/>
          </a:prstGeom>
          <a:solidFill>
            <a:srgbClr val="008CFE"/>
          </a:solidFill>
          <a:ln>
            <a:solidFill>
              <a:srgbClr val="008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 заявок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101854" y="4378166"/>
            <a:ext cx="3132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92D05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9 городских поселений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50147109"/>
              </p:ext>
            </p:extLst>
          </p:nvPr>
        </p:nvGraphicFramePr>
        <p:xfrm>
          <a:off x="6274730" y="2659422"/>
          <a:ext cx="4109595" cy="403383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63980">
                  <a:extLst>
                    <a:ext uri="{9D8B030D-6E8A-4147-A177-3AD203B41FA5}">
                      <a16:colId xmlns:a16="http://schemas.microsoft.com/office/drawing/2014/main" xmlns="" val="3892103609"/>
                    </a:ext>
                  </a:extLst>
                </a:gridCol>
                <a:gridCol w="1793821">
                  <a:extLst>
                    <a:ext uri="{9D8B030D-6E8A-4147-A177-3AD203B41FA5}">
                      <a16:colId xmlns:a16="http://schemas.microsoft.com/office/drawing/2014/main" xmlns="" val="4105107090"/>
                    </a:ext>
                  </a:extLst>
                </a:gridCol>
                <a:gridCol w="1951794">
                  <a:extLst>
                    <a:ext uri="{9D8B030D-6E8A-4147-A177-3AD203B41FA5}">
                      <a16:colId xmlns:a16="http://schemas.microsoft.com/office/drawing/2014/main" xmlns="" val="322379414"/>
                    </a:ext>
                  </a:extLst>
                </a:gridCol>
              </a:tblGrid>
              <a:tr h="37179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Муниципальный район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Городское поселение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615343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1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Баймакский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г.Баймак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9123503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2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Белебеевский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Приютовский</a:t>
                      </a:r>
                      <a:r>
                        <a:rPr lang="ru-RU" sz="1400" b="1" dirty="0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поссовет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4412979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3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Бирский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г.Бирск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69273225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4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Благовещенский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г.Благовещенск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06187230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5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Давлекановский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г.Давлеканово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3311026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6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Дюртюлинский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г.Дюртюли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70544937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7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Учалинский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г.Учалы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1360152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8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Чишминский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Чишминский</a:t>
                      </a:r>
                      <a:r>
                        <a:rPr lang="ru-RU" sz="1400" b="1" dirty="0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поссовет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20603095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9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Янаульский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г.Янаул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34600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3973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8886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Количество заявок, подаваемых на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3357" y="1261232"/>
            <a:ext cx="77544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Городские поселения </a:t>
            </a:r>
          </a:p>
          <a:p>
            <a:endParaRPr lang="ru-RU" b="1" dirty="0" smtClean="0">
              <a:solidFill>
                <a:srgbClr val="54ADFE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Численность – от 50 001 </a:t>
            </a:r>
            <a:r>
              <a:rPr lang="ru-RU" b="1" dirty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чел</a:t>
            </a:r>
            <a:r>
              <a:rPr lang="ru-RU" b="1" dirty="0" smtClean="0">
                <a:solidFill>
                  <a:srgbClr val="54ADFE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. и более</a:t>
            </a:r>
            <a:endParaRPr lang="ru-RU" dirty="0">
              <a:solidFill>
                <a:srgbClr val="54ADFE"/>
              </a:solidFill>
              <a:latin typeface="Miratrix Normal" panose="00000500000000000000" pitchFamily="50" charset="-52"/>
              <a:ea typeface="BIZ UDGothic" panose="020B0400000000000000" pitchFamily="33" charset="-128"/>
            </a:endParaRPr>
          </a:p>
        </p:txBody>
      </p:sp>
      <p:sp>
        <p:nvSpPr>
          <p:cNvPr id="32" name="Семиугольник 31"/>
          <p:cNvSpPr/>
          <p:nvPr/>
        </p:nvSpPr>
        <p:spPr>
          <a:xfrm>
            <a:off x="7995183" y="996399"/>
            <a:ext cx="1412341" cy="1207601"/>
          </a:xfrm>
          <a:prstGeom prst="heptagon">
            <a:avLst/>
          </a:prstGeom>
          <a:solidFill>
            <a:srgbClr val="008CFE"/>
          </a:solidFill>
          <a:ln>
            <a:solidFill>
              <a:srgbClr val="008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10 заявок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101854" y="4378166"/>
            <a:ext cx="3132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92D05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5 городских поселений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75879317"/>
              </p:ext>
            </p:extLst>
          </p:nvPr>
        </p:nvGraphicFramePr>
        <p:xfrm>
          <a:off x="6211355" y="3516551"/>
          <a:ext cx="4109595" cy="2461893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63980">
                  <a:extLst>
                    <a:ext uri="{9D8B030D-6E8A-4147-A177-3AD203B41FA5}">
                      <a16:colId xmlns:a16="http://schemas.microsoft.com/office/drawing/2014/main" xmlns="" val="3892103609"/>
                    </a:ext>
                  </a:extLst>
                </a:gridCol>
                <a:gridCol w="1793821">
                  <a:extLst>
                    <a:ext uri="{9D8B030D-6E8A-4147-A177-3AD203B41FA5}">
                      <a16:colId xmlns:a16="http://schemas.microsoft.com/office/drawing/2014/main" xmlns="" val="4105107090"/>
                    </a:ext>
                  </a:extLst>
                </a:gridCol>
                <a:gridCol w="1951794">
                  <a:extLst>
                    <a:ext uri="{9D8B030D-6E8A-4147-A177-3AD203B41FA5}">
                      <a16:colId xmlns:a16="http://schemas.microsoft.com/office/drawing/2014/main" xmlns="" val="322379414"/>
                    </a:ext>
                  </a:extLst>
                </a:gridCol>
              </a:tblGrid>
              <a:tr h="37179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Муниципальный район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Городское поселение</a:t>
                      </a:r>
                      <a:endParaRPr lang="ru-RU" sz="1400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9615343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1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Белебеевский</a:t>
                      </a:r>
                      <a:endParaRPr lang="ru-RU" sz="1400" b="1" dirty="0" smtClean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г.Белебей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9123503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2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Белорецкий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г.Белорецк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44129792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3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Ишимбайский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г.Ишимбай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69273225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4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Мелеузовский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г.Мелеуз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06187230"/>
                  </a:ext>
                </a:extLst>
              </a:tr>
              <a:tr h="3717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62B4FE"/>
                          </a:solidFill>
                          <a:latin typeface="Miratrix Normal" panose="00000500000000000000"/>
                        </a:rPr>
                        <a:t>5</a:t>
                      </a:r>
                      <a:endParaRPr lang="ru-RU" sz="1400" b="1" dirty="0">
                        <a:solidFill>
                          <a:srgbClr val="62B4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Туймазинский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62B4FE"/>
                          </a:solidFill>
                          <a:effectLst/>
                          <a:latin typeface="Miratrix Normal" panose="0000050000000000000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г.Туймазы</a:t>
                      </a:r>
                      <a:endParaRPr lang="ru-RU" sz="1400" b="1" dirty="0">
                        <a:solidFill>
                          <a:srgbClr val="62B4FE"/>
                        </a:solidFill>
                        <a:effectLst/>
                        <a:latin typeface="Miratrix Normal" panose="0000050000000000000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331102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5659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8886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СП, ГП в конкурсе городских округов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868543" y="2737871"/>
            <a:ext cx="97758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Сельское или городское поселение, имеющее в составе населенный пункт с численностью жителей более </a:t>
            </a:r>
            <a:r>
              <a:rPr lang="ru-RU" b="1" dirty="0" smtClean="0">
                <a:solidFill>
                  <a:srgbClr val="92D05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3000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 чел., могут принять участие в конкурсном отборе на территории городских округов.</a:t>
            </a:r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cxnSp>
        <p:nvCxnSpPr>
          <p:cNvPr id="3" name="Соединительная линия уступом 2"/>
          <p:cNvCxnSpPr/>
          <p:nvPr/>
        </p:nvCxnSpPr>
        <p:spPr>
          <a:xfrm rot="16200000" flipH="1">
            <a:off x="5584970" y="4325296"/>
            <a:ext cx="1966761" cy="957291"/>
          </a:xfrm>
          <a:prstGeom prst="bentConnector3">
            <a:avLst/>
          </a:prstGeom>
          <a:ln w="25400">
            <a:solidFill>
              <a:srgbClr val="92D05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7503123" y="5705841"/>
            <a:ext cx="33880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В предыдущей редакции было - 5000 чел.</a:t>
            </a:r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098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8886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КРИТЕРИИ КОНКУРСНОГО ОТБОРА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21469232"/>
              </p:ext>
            </p:extLst>
          </p:nvPr>
        </p:nvGraphicFramePr>
        <p:xfrm>
          <a:off x="719143" y="1165633"/>
          <a:ext cx="10890469" cy="552196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05763">
                  <a:extLst>
                    <a:ext uri="{9D8B030D-6E8A-4147-A177-3AD203B41FA5}">
                      <a16:colId xmlns:a16="http://schemas.microsoft.com/office/drawing/2014/main" xmlns="" val="3568545229"/>
                    </a:ext>
                  </a:extLst>
                </a:gridCol>
                <a:gridCol w="2145672">
                  <a:extLst>
                    <a:ext uri="{9D8B030D-6E8A-4147-A177-3AD203B41FA5}">
                      <a16:colId xmlns:a16="http://schemas.microsoft.com/office/drawing/2014/main" xmlns="" val="2123419210"/>
                    </a:ext>
                  </a:extLst>
                </a:gridCol>
                <a:gridCol w="1810693">
                  <a:extLst>
                    <a:ext uri="{9D8B030D-6E8A-4147-A177-3AD203B41FA5}">
                      <a16:colId xmlns:a16="http://schemas.microsoft.com/office/drawing/2014/main" xmlns="" val="1234802063"/>
                    </a:ext>
                  </a:extLst>
                </a:gridCol>
                <a:gridCol w="1865013">
                  <a:extLst>
                    <a:ext uri="{9D8B030D-6E8A-4147-A177-3AD203B41FA5}">
                      <a16:colId xmlns:a16="http://schemas.microsoft.com/office/drawing/2014/main" xmlns="" val="4194888336"/>
                    </a:ext>
                  </a:extLst>
                </a:gridCol>
                <a:gridCol w="2190084">
                  <a:extLst>
                    <a:ext uri="{9D8B030D-6E8A-4147-A177-3AD203B41FA5}">
                      <a16:colId xmlns:a16="http://schemas.microsoft.com/office/drawing/2014/main" xmlns="" val="1688285205"/>
                    </a:ext>
                  </a:extLst>
                </a:gridCol>
                <a:gridCol w="805759">
                  <a:extLst>
                    <a:ext uri="{9D8B030D-6E8A-4147-A177-3AD203B41FA5}">
                      <a16:colId xmlns:a16="http://schemas.microsoft.com/office/drawing/2014/main" xmlns="" val="3835053009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xmlns="" val="1057728629"/>
                    </a:ext>
                  </a:extLst>
                </a:gridCol>
              </a:tblGrid>
              <a:tr h="79747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Критерий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Обязательное значение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Максимальное значение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Формула расчета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Вес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Max </a:t>
                      </a:r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итоговый балл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52692710"/>
                  </a:ext>
                </a:extLst>
              </a:tr>
              <a:tr h="312225"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1.1</a:t>
                      </a:r>
                      <a:endParaRPr lang="ru-RU" sz="15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Вклад участников реализации проекта в его финансирование</a:t>
                      </a:r>
                      <a:endParaRPr lang="ru-RU" sz="15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0,45</a:t>
                      </a:r>
                      <a:endParaRPr lang="ru-RU" sz="15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45</a:t>
                      </a:r>
                      <a:endParaRPr lang="ru-RU" sz="15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8245941"/>
                  </a:ext>
                </a:extLst>
              </a:tr>
              <a:tr h="2082291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1.1.1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Уровень </a:t>
                      </a:r>
                      <a:r>
                        <a:rPr lang="ru-RU" sz="15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софинансирования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проекта со стороны бюджета поселения (МР)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5%</a:t>
                      </a:r>
                      <a:r>
                        <a:rPr lang="ru-RU" sz="15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от запрашиваемой субсидии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13% и более </a:t>
                      </a:r>
                      <a:r>
                        <a:rPr lang="ru-RU" sz="15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от запрашиваемой субсидии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1.Менее 13%:</a:t>
                      </a:r>
                    </a:p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 = (S - 5) / 8 x 100, где S - уровень </a:t>
                      </a:r>
                      <a:r>
                        <a:rPr lang="ru-RU" sz="15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софинансирования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 %.</a:t>
                      </a:r>
                    </a:p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2.От 13% и более 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начисляется 100 баллов.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0,10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10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80872738"/>
                  </a:ext>
                </a:extLst>
              </a:tr>
              <a:tr h="2296675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1.1.2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Уровень </a:t>
                      </a:r>
                      <a:r>
                        <a:rPr lang="ru-RU" sz="15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софинансирования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проекта со стороны населения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2% </a:t>
                      </a:r>
                      <a:r>
                        <a:rPr lang="ru-RU" sz="15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от запрашиваемой субсидии</a:t>
                      </a:r>
                      <a:endParaRPr lang="ru-RU" sz="15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algn="ctr"/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8% и более </a:t>
                      </a:r>
                      <a:r>
                        <a:rPr lang="ru-RU" sz="15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от запрашиваемой субсидии</a:t>
                      </a:r>
                      <a:endParaRPr lang="ru-RU" sz="15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algn="ctr"/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1.Менее 8%:</a:t>
                      </a:r>
                    </a:p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 = (S - 2) / 6 x 100, где S - уровень </a:t>
                      </a:r>
                      <a:r>
                        <a:rPr lang="ru-RU" sz="15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софинансирования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 %.</a:t>
                      </a:r>
                    </a:p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2.От 8% и более 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начисляется 100 баллов.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0,15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15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25276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6234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8886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КРИТЕРИИ КОНКУРСНОГО ОТБОРА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95528562"/>
              </p:ext>
            </p:extLst>
          </p:nvPr>
        </p:nvGraphicFramePr>
        <p:xfrm>
          <a:off x="719143" y="1165633"/>
          <a:ext cx="10890469" cy="552196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05763">
                  <a:extLst>
                    <a:ext uri="{9D8B030D-6E8A-4147-A177-3AD203B41FA5}">
                      <a16:colId xmlns:a16="http://schemas.microsoft.com/office/drawing/2014/main" xmlns="" val="3568545229"/>
                    </a:ext>
                  </a:extLst>
                </a:gridCol>
                <a:gridCol w="2145672">
                  <a:extLst>
                    <a:ext uri="{9D8B030D-6E8A-4147-A177-3AD203B41FA5}">
                      <a16:colId xmlns:a16="http://schemas.microsoft.com/office/drawing/2014/main" xmlns="" val="2123419210"/>
                    </a:ext>
                  </a:extLst>
                </a:gridCol>
                <a:gridCol w="1810693">
                  <a:extLst>
                    <a:ext uri="{9D8B030D-6E8A-4147-A177-3AD203B41FA5}">
                      <a16:colId xmlns:a16="http://schemas.microsoft.com/office/drawing/2014/main" xmlns="" val="1234802063"/>
                    </a:ext>
                  </a:extLst>
                </a:gridCol>
                <a:gridCol w="1865013">
                  <a:extLst>
                    <a:ext uri="{9D8B030D-6E8A-4147-A177-3AD203B41FA5}">
                      <a16:colId xmlns:a16="http://schemas.microsoft.com/office/drawing/2014/main" xmlns="" val="4194888336"/>
                    </a:ext>
                  </a:extLst>
                </a:gridCol>
                <a:gridCol w="2190084">
                  <a:extLst>
                    <a:ext uri="{9D8B030D-6E8A-4147-A177-3AD203B41FA5}">
                      <a16:colId xmlns:a16="http://schemas.microsoft.com/office/drawing/2014/main" xmlns="" val="1688285205"/>
                    </a:ext>
                  </a:extLst>
                </a:gridCol>
                <a:gridCol w="805759">
                  <a:extLst>
                    <a:ext uri="{9D8B030D-6E8A-4147-A177-3AD203B41FA5}">
                      <a16:colId xmlns:a16="http://schemas.microsoft.com/office/drawing/2014/main" xmlns="" val="3835053009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xmlns="" val="1057728629"/>
                    </a:ext>
                  </a:extLst>
                </a:gridCol>
              </a:tblGrid>
              <a:tr h="79747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Критерий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Обязательное значение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Максимальное значение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Формула расчета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Вес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Max </a:t>
                      </a:r>
                      <a:r>
                        <a:rPr lang="ru-RU" sz="16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итоговый балл</a:t>
                      </a:r>
                      <a:endParaRPr lang="ru-RU" sz="16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52692710"/>
                  </a:ext>
                </a:extLst>
              </a:tr>
              <a:tr h="312225"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1.1</a:t>
                      </a:r>
                      <a:endParaRPr lang="ru-RU" sz="15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Вклад участников реализации проекта в его финансирование</a:t>
                      </a:r>
                      <a:endParaRPr lang="ru-RU" sz="15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0,45</a:t>
                      </a:r>
                      <a:endParaRPr lang="ru-RU" sz="15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45</a:t>
                      </a:r>
                      <a:endParaRPr lang="ru-RU" sz="15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8245941"/>
                  </a:ext>
                </a:extLst>
              </a:tr>
              <a:tr h="2082291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1.1.3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Уровень </a:t>
                      </a:r>
                      <a:r>
                        <a:rPr lang="ru-RU" sz="15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софинансирования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проекта со стороны организаций и других внебюджетных источников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8% и более </a:t>
                      </a:r>
                      <a:r>
                        <a:rPr lang="ru-RU" sz="15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от запрашиваемой субсидии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1.Менее 8%:</a:t>
                      </a:r>
                    </a:p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 = S / 8 x 100, где S - уровень </a:t>
                      </a:r>
                      <a:r>
                        <a:rPr lang="ru-RU" sz="15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софинансирования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 %.</a:t>
                      </a:r>
                    </a:p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2.От 8% и более 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начисляется 100 баллов.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0,10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10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80872738"/>
                  </a:ext>
                </a:extLst>
              </a:tr>
              <a:tr h="2296675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1.1.4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Вклад населения в реализацию проекта в </a:t>
                      </a:r>
                      <a:r>
                        <a:rPr lang="ru-RU" sz="15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неденежной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форме 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</a:p>
                    <a:p>
                      <a:pPr algn="ctr"/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5% и более </a:t>
                      </a:r>
                      <a:r>
                        <a:rPr lang="ru-RU" sz="15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от запрашиваемой субсидии*</a:t>
                      </a:r>
                      <a:endParaRPr lang="ru-RU" sz="15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algn="ctr"/>
                      <a:endParaRPr lang="ru-RU" sz="1500" baseline="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algn="ctr"/>
                      <a:endParaRPr lang="ru-RU" sz="1500" baseline="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algn="ctr"/>
                      <a:endParaRPr lang="ru-RU" sz="1500" baseline="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algn="ctr"/>
                      <a:r>
                        <a:rPr lang="ru-RU" sz="12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*(</a:t>
                      </a:r>
                      <a:r>
                        <a:rPr lang="ru-RU" sz="1200" baseline="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неденежный</a:t>
                      </a:r>
                      <a:r>
                        <a:rPr lang="ru-RU" sz="12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вклад переводится в стоимостное выражение) </a:t>
                      </a:r>
                      <a:endParaRPr lang="ru-RU" sz="12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1.Менее 5%:</a:t>
                      </a:r>
                    </a:p>
                    <a:p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 = S / 5 x 100, где S - уровень </a:t>
                      </a:r>
                      <a:r>
                        <a:rPr lang="ru-RU" sz="15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софинансирования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 %.</a:t>
                      </a:r>
                    </a:p>
                    <a:p>
                      <a:r>
                        <a:rPr lang="ru-RU" sz="15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2.От 5% и более </a:t>
                      </a:r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начисляется 100 баллов.</a:t>
                      </a:r>
                    </a:p>
                    <a:p>
                      <a:endParaRPr lang="ru-RU" sz="15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0,05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5</a:t>
                      </a:r>
                      <a:endParaRPr lang="ru-RU" sz="15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25276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2768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5" y="428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КРИТЕРИИ КОНКУРСНОГО ОТБОРА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63607756"/>
              </p:ext>
            </p:extLst>
          </p:nvPr>
        </p:nvGraphicFramePr>
        <p:xfrm>
          <a:off x="719143" y="1038886"/>
          <a:ext cx="10890469" cy="57525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05763">
                  <a:extLst>
                    <a:ext uri="{9D8B030D-6E8A-4147-A177-3AD203B41FA5}">
                      <a16:colId xmlns:a16="http://schemas.microsoft.com/office/drawing/2014/main" xmlns="" val="3568545229"/>
                    </a:ext>
                  </a:extLst>
                </a:gridCol>
                <a:gridCol w="2145672">
                  <a:extLst>
                    <a:ext uri="{9D8B030D-6E8A-4147-A177-3AD203B41FA5}">
                      <a16:colId xmlns:a16="http://schemas.microsoft.com/office/drawing/2014/main" xmlns="" val="2123419210"/>
                    </a:ext>
                  </a:extLst>
                </a:gridCol>
                <a:gridCol w="1571378">
                  <a:extLst>
                    <a:ext uri="{9D8B030D-6E8A-4147-A177-3AD203B41FA5}">
                      <a16:colId xmlns:a16="http://schemas.microsoft.com/office/drawing/2014/main" xmlns="" val="1234802063"/>
                    </a:ext>
                  </a:extLst>
                </a:gridCol>
                <a:gridCol w="1702052">
                  <a:extLst>
                    <a:ext uri="{9D8B030D-6E8A-4147-A177-3AD203B41FA5}">
                      <a16:colId xmlns:a16="http://schemas.microsoft.com/office/drawing/2014/main" xmlns="" val="1246883987"/>
                    </a:ext>
                  </a:extLst>
                </a:gridCol>
                <a:gridCol w="2592360">
                  <a:extLst>
                    <a:ext uri="{9D8B030D-6E8A-4147-A177-3AD203B41FA5}">
                      <a16:colId xmlns:a16="http://schemas.microsoft.com/office/drawing/2014/main" xmlns="" val="2322524189"/>
                    </a:ext>
                  </a:extLst>
                </a:gridCol>
                <a:gridCol w="805759">
                  <a:extLst>
                    <a:ext uri="{9D8B030D-6E8A-4147-A177-3AD203B41FA5}">
                      <a16:colId xmlns:a16="http://schemas.microsoft.com/office/drawing/2014/main" xmlns="" val="3835053009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xmlns="" val="1057728629"/>
                    </a:ext>
                  </a:extLst>
                </a:gridCol>
              </a:tblGrid>
              <a:tr h="7011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Критерий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Обязательное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Максимальное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Формула расчета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Вес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Max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итоговый балл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52692710"/>
                  </a:ext>
                </a:extLst>
              </a:tr>
              <a:tr h="292148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1.1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Вклад участников реализации проекта в его финансирование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0,45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45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8245941"/>
                  </a:ext>
                </a:extLst>
              </a:tr>
              <a:tr h="178210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1.1.5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Вклад организаций и других внебюджетных источников в реализацию проекта в </a:t>
                      </a:r>
                      <a:r>
                        <a:rPr lang="ru-RU" sz="14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неденежной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форме (материалы и другие формы)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5% и более </a:t>
                      </a:r>
                      <a:r>
                        <a:rPr lang="ru-RU" sz="14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от запрашиваемой субсидии*</a:t>
                      </a: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algn="ctr"/>
                      <a:endParaRPr lang="ru-RU" sz="1400" baseline="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algn="ctr"/>
                      <a:r>
                        <a:rPr lang="ru-RU" sz="12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*(</a:t>
                      </a:r>
                      <a:r>
                        <a:rPr lang="ru-RU" sz="1200" baseline="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неденежный</a:t>
                      </a:r>
                      <a:r>
                        <a:rPr lang="ru-RU" sz="12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вклад переводится в стоимостное выражение) </a:t>
                      </a:r>
                      <a:endParaRPr lang="ru-RU" sz="12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1.Менее 5%:</a:t>
                      </a:r>
                    </a:p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 = S / 5 x 100, где S - уровень </a:t>
                      </a:r>
                      <a:r>
                        <a:rPr lang="ru-RU" sz="14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софинансирования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 %.</a:t>
                      </a:r>
                    </a:p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2.От 5% и более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начисляется 100 баллов.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0,05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5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80872738"/>
                  </a:ext>
                </a:extLst>
              </a:tr>
              <a:tr h="292148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1.2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Социальная и экономическая эффективность реализации проекта: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0,06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6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54597679"/>
                  </a:ext>
                </a:extLst>
              </a:tr>
              <a:tr h="49665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1.2.1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Доля </a:t>
                      </a:r>
                      <a:r>
                        <a:rPr lang="ru-RU" sz="14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благополучателей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 общей численности населения населенного пункта (далее - НП)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0,04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4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48490695"/>
                  </a:ext>
                </a:extLst>
              </a:tr>
              <a:tr h="213268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1.2.1.1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доля прямых </a:t>
                      </a:r>
                      <a:r>
                        <a:rPr lang="ru-RU" sz="14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благополучателей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100% от общей численности населения населенного пункта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1.Менее 100%:</a:t>
                      </a:r>
                    </a:p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 = N x 60 / 100, где N - доля прямых </a:t>
                      </a:r>
                      <a:r>
                        <a:rPr lang="ru-RU" sz="14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благополучателей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 % от общей численности населения НП.</a:t>
                      </a:r>
                    </a:p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2.От 100% и более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начисляется 60 баллов.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0,04</a:t>
                      </a:r>
                    </a:p>
                    <a:p>
                      <a:pPr algn="ctr"/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2,4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245338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2625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5" y="428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КРИТЕРИИ КОНКУРСНОГО ОТБОРА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07382739"/>
              </p:ext>
            </p:extLst>
          </p:nvPr>
        </p:nvGraphicFramePr>
        <p:xfrm>
          <a:off x="719143" y="1038886"/>
          <a:ext cx="10890469" cy="570390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05763">
                  <a:extLst>
                    <a:ext uri="{9D8B030D-6E8A-4147-A177-3AD203B41FA5}">
                      <a16:colId xmlns:a16="http://schemas.microsoft.com/office/drawing/2014/main" xmlns="" val="3568545229"/>
                    </a:ext>
                  </a:extLst>
                </a:gridCol>
                <a:gridCol w="2540100">
                  <a:extLst>
                    <a:ext uri="{9D8B030D-6E8A-4147-A177-3AD203B41FA5}">
                      <a16:colId xmlns:a16="http://schemas.microsoft.com/office/drawing/2014/main" xmlns="" val="2123419210"/>
                    </a:ext>
                  </a:extLst>
                </a:gridCol>
                <a:gridCol w="1176950">
                  <a:extLst>
                    <a:ext uri="{9D8B030D-6E8A-4147-A177-3AD203B41FA5}">
                      <a16:colId xmlns:a16="http://schemas.microsoft.com/office/drawing/2014/main" xmlns="" val="3194564172"/>
                    </a:ext>
                  </a:extLst>
                </a:gridCol>
                <a:gridCol w="1702052">
                  <a:extLst>
                    <a:ext uri="{9D8B030D-6E8A-4147-A177-3AD203B41FA5}">
                      <a16:colId xmlns:a16="http://schemas.microsoft.com/office/drawing/2014/main" xmlns="" val="1246883987"/>
                    </a:ext>
                  </a:extLst>
                </a:gridCol>
                <a:gridCol w="2592360">
                  <a:extLst>
                    <a:ext uri="{9D8B030D-6E8A-4147-A177-3AD203B41FA5}">
                      <a16:colId xmlns:a16="http://schemas.microsoft.com/office/drawing/2014/main" xmlns="" val="2322524189"/>
                    </a:ext>
                  </a:extLst>
                </a:gridCol>
                <a:gridCol w="805759">
                  <a:extLst>
                    <a:ext uri="{9D8B030D-6E8A-4147-A177-3AD203B41FA5}">
                      <a16:colId xmlns:a16="http://schemas.microsoft.com/office/drawing/2014/main" xmlns="" val="3835053009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xmlns="" val="1057728629"/>
                    </a:ext>
                  </a:extLst>
                </a:gridCol>
              </a:tblGrid>
              <a:tr h="71378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Критерий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Обязательное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Максимальное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Формула расчета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Вес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Max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итоговый балл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52692710"/>
                  </a:ext>
                </a:extLst>
              </a:tr>
              <a:tr h="29741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1.2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Социальная и экономическая эффективность реализации проекта: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0,06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6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54597679"/>
                  </a:ext>
                </a:extLst>
              </a:tr>
              <a:tr h="50560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1.2.1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Доля </a:t>
                      </a:r>
                      <a:r>
                        <a:rPr lang="ru-RU" sz="14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благополучателей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 общей численности населения населенного пункта (далее - НП)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0,04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4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48490695"/>
                  </a:ext>
                </a:extLst>
              </a:tr>
              <a:tr h="208099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1.2.1.2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доля косвенных </a:t>
                      </a:r>
                      <a:r>
                        <a:rPr lang="ru-RU" sz="14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благополучателей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100% от общей численности населения населенного пункта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1.Менее 100%:</a:t>
                      </a:r>
                    </a:p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 = N x 40 / 100, где N - доля прямых </a:t>
                      </a:r>
                      <a:r>
                        <a:rPr lang="ru-RU" sz="14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благополучателей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в % от общей численности населения НП.</a:t>
                      </a:r>
                    </a:p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2.От 100% и более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начисляется 40 баллов.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0,04</a:t>
                      </a:r>
                    </a:p>
                    <a:p>
                      <a:pPr algn="ctr"/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1,6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24533836"/>
                  </a:ext>
                </a:extLst>
              </a:tr>
              <a:tr h="208099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1.2.2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Доступность финансовых ресурсов, наличие механизмов содержания и эффективной эксплуатации объекта общественной инфраструктуры - результата реализации проекта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</a:p>
                    <a:p>
                      <a:pPr algn="ctr"/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наличие документально подтвержденных финансовых ресурсов 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 наличие документально подтвержденных финансовых ресурсов и механизмов содержания и эксплуатации объекта - 100 баллов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0,02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16553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0752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5" y="428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КРИТЕРИИ КОНКУРСНОГО ОТБОРА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673582"/>
              </p:ext>
            </p:extLst>
          </p:nvPr>
        </p:nvGraphicFramePr>
        <p:xfrm>
          <a:off x="719143" y="1038886"/>
          <a:ext cx="10890469" cy="4735919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05763">
                  <a:extLst>
                    <a:ext uri="{9D8B030D-6E8A-4147-A177-3AD203B41FA5}">
                      <a16:colId xmlns:a16="http://schemas.microsoft.com/office/drawing/2014/main" xmlns="" val="3568545229"/>
                    </a:ext>
                  </a:extLst>
                </a:gridCol>
                <a:gridCol w="2540100">
                  <a:extLst>
                    <a:ext uri="{9D8B030D-6E8A-4147-A177-3AD203B41FA5}">
                      <a16:colId xmlns:a16="http://schemas.microsoft.com/office/drawing/2014/main" xmlns="" val="2123419210"/>
                    </a:ext>
                  </a:extLst>
                </a:gridCol>
                <a:gridCol w="1176950">
                  <a:extLst>
                    <a:ext uri="{9D8B030D-6E8A-4147-A177-3AD203B41FA5}">
                      <a16:colId xmlns:a16="http://schemas.microsoft.com/office/drawing/2014/main" xmlns="" val="3194564172"/>
                    </a:ext>
                  </a:extLst>
                </a:gridCol>
                <a:gridCol w="1702052">
                  <a:extLst>
                    <a:ext uri="{9D8B030D-6E8A-4147-A177-3AD203B41FA5}">
                      <a16:colId xmlns:a16="http://schemas.microsoft.com/office/drawing/2014/main" xmlns="" val="1246883987"/>
                    </a:ext>
                  </a:extLst>
                </a:gridCol>
                <a:gridCol w="2592360">
                  <a:extLst>
                    <a:ext uri="{9D8B030D-6E8A-4147-A177-3AD203B41FA5}">
                      <a16:colId xmlns:a16="http://schemas.microsoft.com/office/drawing/2014/main" xmlns="" val="2322524189"/>
                    </a:ext>
                  </a:extLst>
                </a:gridCol>
                <a:gridCol w="805759">
                  <a:extLst>
                    <a:ext uri="{9D8B030D-6E8A-4147-A177-3AD203B41FA5}">
                      <a16:colId xmlns:a16="http://schemas.microsoft.com/office/drawing/2014/main" xmlns="" val="3835053009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xmlns="" val="1057728629"/>
                    </a:ext>
                  </a:extLst>
                </a:gridCol>
              </a:tblGrid>
              <a:tr h="71378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Критерий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Обязательное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Максимальное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Формула расчета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Вес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Max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итоговый балл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52692710"/>
                  </a:ext>
                </a:extLst>
              </a:tr>
              <a:tr h="29741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1.3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Степень участия населения НП в определении и решении проблемы, заявленной в проекте: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0,48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48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54597679"/>
                  </a:ext>
                </a:extLst>
              </a:tr>
              <a:tr h="140524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1.3.1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Степень участия населения НП в идентификации проблемы в процессе ее предварительного рассмотрения 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50% от общей численности населения НП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1.Менее 50%:</a:t>
                      </a:r>
                    </a:p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 = N / 50 x 100, где N - доля участвующего населения в процентах</a:t>
                      </a:r>
                    </a:p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2.От 50% и более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начисляется 100 баллов.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0,15</a:t>
                      </a:r>
                    </a:p>
                    <a:p>
                      <a:pPr algn="ctr"/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15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24533836"/>
                  </a:ext>
                </a:extLst>
              </a:tr>
              <a:tr h="208099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1.3.2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Степень участия населения в определении параметров проекта на заключительном собрании жителей НП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</a:p>
                    <a:p>
                      <a:pPr algn="ctr"/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10% от общей численности населения НП</a:t>
                      </a:r>
                    </a:p>
                    <a:p>
                      <a:pPr algn="ctr"/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1.Менее 10%:</a:t>
                      </a:r>
                    </a:p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 = N / 10 x 100, где N - доля участвующего населения в процентах</a:t>
                      </a:r>
                    </a:p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2.От 10% и более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начисляется 100 баллов.</a:t>
                      </a:r>
                    </a:p>
                    <a:p>
                      <a:pPr algn="l"/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0,20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20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16553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0397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5" y="428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КРИТЕРИИ КОНКУРСНОГО ОТБОРА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88721167"/>
              </p:ext>
            </p:extLst>
          </p:nvPr>
        </p:nvGraphicFramePr>
        <p:xfrm>
          <a:off x="719143" y="1038886"/>
          <a:ext cx="10890469" cy="498941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05763">
                  <a:extLst>
                    <a:ext uri="{9D8B030D-6E8A-4147-A177-3AD203B41FA5}">
                      <a16:colId xmlns:a16="http://schemas.microsoft.com/office/drawing/2014/main" xmlns="" val="3568545229"/>
                    </a:ext>
                  </a:extLst>
                </a:gridCol>
                <a:gridCol w="2540100">
                  <a:extLst>
                    <a:ext uri="{9D8B030D-6E8A-4147-A177-3AD203B41FA5}">
                      <a16:colId xmlns:a16="http://schemas.microsoft.com/office/drawing/2014/main" xmlns="" val="2123419210"/>
                    </a:ext>
                  </a:extLst>
                </a:gridCol>
                <a:gridCol w="1176950">
                  <a:extLst>
                    <a:ext uri="{9D8B030D-6E8A-4147-A177-3AD203B41FA5}">
                      <a16:colId xmlns:a16="http://schemas.microsoft.com/office/drawing/2014/main" xmlns="" val="3194564172"/>
                    </a:ext>
                  </a:extLst>
                </a:gridCol>
                <a:gridCol w="1702052">
                  <a:extLst>
                    <a:ext uri="{9D8B030D-6E8A-4147-A177-3AD203B41FA5}">
                      <a16:colId xmlns:a16="http://schemas.microsoft.com/office/drawing/2014/main" xmlns="" val="1246883987"/>
                    </a:ext>
                  </a:extLst>
                </a:gridCol>
                <a:gridCol w="2592360">
                  <a:extLst>
                    <a:ext uri="{9D8B030D-6E8A-4147-A177-3AD203B41FA5}">
                      <a16:colId xmlns:a16="http://schemas.microsoft.com/office/drawing/2014/main" xmlns="" val="2322524189"/>
                    </a:ext>
                  </a:extLst>
                </a:gridCol>
                <a:gridCol w="805759">
                  <a:extLst>
                    <a:ext uri="{9D8B030D-6E8A-4147-A177-3AD203B41FA5}">
                      <a16:colId xmlns:a16="http://schemas.microsoft.com/office/drawing/2014/main" xmlns="" val="3835053009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xmlns="" val="1057728629"/>
                    </a:ext>
                  </a:extLst>
                </a:gridCol>
              </a:tblGrid>
              <a:tr h="71378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Критерий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Обязательное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Максимальное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Формула расчета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Вес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Max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итоговый балл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52692710"/>
                  </a:ext>
                </a:extLst>
              </a:tr>
              <a:tr h="29741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1.3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Степень участия населения НП в определении и решении проблемы, заявленной в проекте: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0,48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48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54597679"/>
                  </a:ext>
                </a:extLst>
              </a:tr>
              <a:tr h="52706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1.3.3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Уровень вовлеченности инициативной группы в подготовку проекта для участия в конкурсном отборе: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0,03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3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24533836"/>
                  </a:ext>
                </a:extLst>
              </a:tr>
              <a:tr h="1131683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А)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наличие протокола(-</a:t>
                      </a:r>
                      <a:r>
                        <a:rPr lang="ru-RU" sz="1400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ов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) заседания(-й) инициативной группы, фотографии(й) проведения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  <a:endParaRPr lang="ru-RU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наличие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А)наличие – 50 баллов</a:t>
                      </a:r>
                    </a:p>
                    <a:p>
                      <a:pPr algn="l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Б) отсутствие</a:t>
                      </a:r>
                      <a:r>
                        <a:rPr lang="ru-RU" sz="14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– 0 баллов</a:t>
                      </a: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0,03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1,5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16553617"/>
                  </a:ext>
                </a:extLst>
              </a:tr>
              <a:tr h="208099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Б)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размещение в социальных сетях членами инициативной группы информации по информированию населения о подготовительной работе в рамках участия проекта в конкурсном отборе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  <a:endParaRPr lang="ru-RU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наличие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А)наличие – 50 баллов</a:t>
                      </a:r>
                    </a:p>
                    <a:p>
                      <a:pPr algn="l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Б) отсутствие</a:t>
                      </a:r>
                      <a:r>
                        <a:rPr lang="ru-RU" sz="14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– 0 баллов</a:t>
                      </a: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algn="l"/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0,03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1,5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0585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575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5" y="428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КРИТЕРИИ КОНКУРСНОГО ОТБОРА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31629807"/>
              </p:ext>
            </p:extLst>
          </p:nvPr>
        </p:nvGraphicFramePr>
        <p:xfrm>
          <a:off x="719143" y="1376126"/>
          <a:ext cx="10890469" cy="445433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05763">
                  <a:extLst>
                    <a:ext uri="{9D8B030D-6E8A-4147-A177-3AD203B41FA5}">
                      <a16:colId xmlns:a16="http://schemas.microsoft.com/office/drawing/2014/main" xmlns="" val="3568545229"/>
                    </a:ext>
                  </a:extLst>
                </a:gridCol>
                <a:gridCol w="2540100">
                  <a:extLst>
                    <a:ext uri="{9D8B030D-6E8A-4147-A177-3AD203B41FA5}">
                      <a16:colId xmlns:a16="http://schemas.microsoft.com/office/drawing/2014/main" xmlns="" val="2123419210"/>
                    </a:ext>
                  </a:extLst>
                </a:gridCol>
                <a:gridCol w="1176950">
                  <a:extLst>
                    <a:ext uri="{9D8B030D-6E8A-4147-A177-3AD203B41FA5}">
                      <a16:colId xmlns:a16="http://schemas.microsoft.com/office/drawing/2014/main" xmlns="" val="3194564172"/>
                    </a:ext>
                  </a:extLst>
                </a:gridCol>
                <a:gridCol w="1702052">
                  <a:extLst>
                    <a:ext uri="{9D8B030D-6E8A-4147-A177-3AD203B41FA5}">
                      <a16:colId xmlns:a16="http://schemas.microsoft.com/office/drawing/2014/main" xmlns="" val="1246883987"/>
                    </a:ext>
                  </a:extLst>
                </a:gridCol>
                <a:gridCol w="2592360">
                  <a:extLst>
                    <a:ext uri="{9D8B030D-6E8A-4147-A177-3AD203B41FA5}">
                      <a16:colId xmlns:a16="http://schemas.microsoft.com/office/drawing/2014/main" xmlns="" val="2322524189"/>
                    </a:ext>
                  </a:extLst>
                </a:gridCol>
                <a:gridCol w="805759">
                  <a:extLst>
                    <a:ext uri="{9D8B030D-6E8A-4147-A177-3AD203B41FA5}">
                      <a16:colId xmlns:a16="http://schemas.microsoft.com/office/drawing/2014/main" xmlns="" val="3835053009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xmlns="" val="1057728629"/>
                    </a:ext>
                  </a:extLst>
                </a:gridCol>
              </a:tblGrid>
              <a:tr h="39428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Критерий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Обязательное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Максимальное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Формула расчета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Вес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Max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итоговый балл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52692710"/>
                  </a:ext>
                </a:extLst>
              </a:tr>
              <a:tr h="504437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1.3.4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Использование средств массовой информации и других средств информирования населения в процессе отбора приоритетной проблемы и разработки заявки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0,10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10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54597679"/>
                  </a:ext>
                </a:extLst>
              </a:tr>
              <a:tr h="320465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А)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использование </a:t>
                      </a:r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нескольких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видов СМИ и других средств информирования населения (специальные информационные стенды и (или) печатные издания, и (или) информационно-телекоммуникационная сеть «Интернет», и (или) телевидение, и (или) радио, и (или) мессенджерах, и (или) иных средств)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  <a:endParaRPr lang="ru-RU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наличие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а) 4-х и более видов – 40 баллов;</a:t>
                      </a:r>
                    </a:p>
                    <a:p>
                      <a:pPr algn="l"/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б) 3-х видов – 30 баллов;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в) 2-х видов – 20 баллов;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г) 1-го вида – 10 баллов;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Отсутствие – 0</a:t>
                      </a:r>
                      <a:r>
                        <a:rPr lang="ru-RU" sz="14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баллов</a:t>
                      </a: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algn="l"/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0,10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4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16553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1352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5" y="428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КРИТЕРИИ КОНКУРСНОГО ОТБОРА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1466180"/>
              </p:ext>
            </p:extLst>
          </p:nvPr>
        </p:nvGraphicFramePr>
        <p:xfrm>
          <a:off x="719143" y="1376126"/>
          <a:ext cx="10890469" cy="49682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05763">
                  <a:extLst>
                    <a:ext uri="{9D8B030D-6E8A-4147-A177-3AD203B41FA5}">
                      <a16:colId xmlns:a16="http://schemas.microsoft.com/office/drawing/2014/main" xmlns="" val="3568545229"/>
                    </a:ext>
                  </a:extLst>
                </a:gridCol>
                <a:gridCol w="2540100">
                  <a:extLst>
                    <a:ext uri="{9D8B030D-6E8A-4147-A177-3AD203B41FA5}">
                      <a16:colId xmlns:a16="http://schemas.microsoft.com/office/drawing/2014/main" xmlns="" val="2123419210"/>
                    </a:ext>
                  </a:extLst>
                </a:gridCol>
                <a:gridCol w="1176950">
                  <a:extLst>
                    <a:ext uri="{9D8B030D-6E8A-4147-A177-3AD203B41FA5}">
                      <a16:colId xmlns:a16="http://schemas.microsoft.com/office/drawing/2014/main" xmlns="" val="3194564172"/>
                    </a:ext>
                  </a:extLst>
                </a:gridCol>
                <a:gridCol w="1702052">
                  <a:extLst>
                    <a:ext uri="{9D8B030D-6E8A-4147-A177-3AD203B41FA5}">
                      <a16:colId xmlns:a16="http://schemas.microsoft.com/office/drawing/2014/main" xmlns="" val="1246883987"/>
                    </a:ext>
                  </a:extLst>
                </a:gridCol>
                <a:gridCol w="2592360">
                  <a:extLst>
                    <a:ext uri="{9D8B030D-6E8A-4147-A177-3AD203B41FA5}">
                      <a16:colId xmlns:a16="http://schemas.microsoft.com/office/drawing/2014/main" xmlns="" val="2322524189"/>
                    </a:ext>
                  </a:extLst>
                </a:gridCol>
                <a:gridCol w="805759">
                  <a:extLst>
                    <a:ext uri="{9D8B030D-6E8A-4147-A177-3AD203B41FA5}">
                      <a16:colId xmlns:a16="http://schemas.microsoft.com/office/drawing/2014/main" xmlns="" val="3835053009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xmlns="" val="1057728629"/>
                    </a:ext>
                  </a:extLst>
                </a:gridCol>
              </a:tblGrid>
              <a:tr h="39428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Критерий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Обязательное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Максимальное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Формула расчета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Вес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Max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итоговый балл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52692710"/>
                  </a:ext>
                </a:extLst>
              </a:tr>
              <a:tr h="504437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1.3.4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Использование средств массовой информации и других средств информирования населения в процессе отбора приоритетной проблемы и разработки заявки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0,10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10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54597679"/>
                  </a:ext>
                </a:extLst>
              </a:tr>
              <a:tr h="320465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Б)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Количество использования СМИ и других средств информирования населения (специальные информационные стенды и (или) печатные издания, и (или) информационно-телекоммуникационная сеть «Интернет», и (или) телевидение, и (или) радио, и (или) мессенджерах, и (или) иных средств)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  <a:endParaRPr lang="ru-RU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наличие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а) более 25 раз – 60 баллов;</a:t>
                      </a:r>
                    </a:p>
                    <a:p>
                      <a:pPr algn="l"/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б) от 21 до 25 раз – 50 баллов;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в) от 16 до 20 раз – 40 баллов;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г) от 11 до 15 раз – 30 баллов;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д) от 6 до 10 раз -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20 баллов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е)менее 5</a:t>
                      </a:r>
                      <a:r>
                        <a:rPr lang="ru-RU" sz="14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раз – 10 баллов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Отсутствие – 0</a:t>
                      </a:r>
                      <a:r>
                        <a:rPr lang="ru-RU" sz="1400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баллов</a:t>
                      </a:r>
                      <a:endParaRPr lang="ru-RU" sz="1400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0,10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6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16553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167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5" y="428"/>
            <a:ext cx="12192765" cy="6857572"/>
          </a:xfrm>
          <a:prstGeom prst="rect">
            <a:avLst/>
          </a:prstGeom>
        </p:spPr>
      </p:pic>
      <p:sp>
        <p:nvSpPr>
          <p:cNvPr id="43" name="Прямоугольник 42"/>
          <p:cNvSpPr/>
          <p:nvPr/>
        </p:nvSpPr>
        <p:spPr>
          <a:xfrm>
            <a:off x="719143" y="150084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КРИТЕРИИ КОНКУРСНОГО ОТБОРА ППМИ-2023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142230" y="2318356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08880484"/>
              </p:ext>
            </p:extLst>
          </p:nvPr>
        </p:nvGraphicFramePr>
        <p:xfrm>
          <a:off x="719143" y="1376126"/>
          <a:ext cx="10890469" cy="393617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05763">
                  <a:extLst>
                    <a:ext uri="{9D8B030D-6E8A-4147-A177-3AD203B41FA5}">
                      <a16:colId xmlns:a16="http://schemas.microsoft.com/office/drawing/2014/main" xmlns="" val="3568545229"/>
                    </a:ext>
                  </a:extLst>
                </a:gridCol>
                <a:gridCol w="2540100">
                  <a:extLst>
                    <a:ext uri="{9D8B030D-6E8A-4147-A177-3AD203B41FA5}">
                      <a16:colId xmlns:a16="http://schemas.microsoft.com/office/drawing/2014/main" xmlns="" val="2123419210"/>
                    </a:ext>
                  </a:extLst>
                </a:gridCol>
                <a:gridCol w="1176950">
                  <a:extLst>
                    <a:ext uri="{9D8B030D-6E8A-4147-A177-3AD203B41FA5}">
                      <a16:colId xmlns:a16="http://schemas.microsoft.com/office/drawing/2014/main" xmlns="" val="3194564172"/>
                    </a:ext>
                  </a:extLst>
                </a:gridCol>
                <a:gridCol w="1702052">
                  <a:extLst>
                    <a:ext uri="{9D8B030D-6E8A-4147-A177-3AD203B41FA5}">
                      <a16:colId xmlns:a16="http://schemas.microsoft.com/office/drawing/2014/main" xmlns="" val="1246883987"/>
                    </a:ext>
                  </a:extLst>
                </a:gridCol>
                <a:gridCol w="2592360">
                  <a:extLst>
                    <a:ext uri="{9D8B030D-6E8A-4147-A177-3AD203B41FA5}">
                      <a16:colId xmlns:a16="http://schemas.microsoft.com/office/drawing/2014/main" xmlns="" val="2322524189"/>
                    </a:ext>
                  </a:extLst>
                </a:gridCol>
                <a:gridCol w="805759">
                  <a:extLst>
                    <a:ext uri="{9D8B030D-6E8A-4147-A177-3AD203B41FA5}">
                      <a16:colId xmlns:a16="http://schemas.microsoft.com/office/drawing/2014/main" xmlns="" val="3835053009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xmlns="" val="1057728629"/>
                    </a:ext>
                  </a:extLst>
                </a:gridCol>
              </a:tblGrid>
              <a:tr h="39428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№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Критерий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Обязательное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Максимальное значение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Формула расчета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Вес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Max </a:t>
                      </a:r>
                      <a:r>
                        <a:rPr lang="ru-RU" sz="140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итоговый балл</a:t>
                      </a:r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52692710"/>
                  </a:ext>
                </a:extLst>
              </a:tr>
              <a:tr h="32046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1.4</a:t>
                      </a:r>
                    </a:p>
                    <a:p>
                      <a:pPr algn="ctr"/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Проведение с населением культурно-массовых мероприятий, связанных с реализацией проекта (концертов, конкурсов рисунков, сочинений, стихотворений, частушек, акций, </a:t>
                      </a:r>
                      <a:r>
                        <a:rPr lang="ru-RU" sz="1400" b="1" dirty="0" err="1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флешмобов</a:t>
                      </a:r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, ярмарок и т.п.)</a:t>
                      </a:r>
                    </a:p>
                    <a:p>
                      <a:endParaRPr lang="ru-RU" sz="1400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-</a:t>
                      </a:r>
                      <a:endParaRPr lang="ru-RU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наличие проведенных мероприятий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а) от 5 и более– 100 баллов;</a:t>
                      </a:r>
                    </a:p>
                    <a:p>
                      <a:pPr algn="l"/>
                      <a:endParaRPr lang="ru-RU" sz="1400" b="1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б) 4 – 80 баллов;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в) 3 – 60 баллов;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г) 2 – 40 баллов;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д) 1 - 20 баллов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Отсутствие – 0</a:t>
                      </a:r>
                      <a:r>
                        <a:rPr lang="ru-RU" sz="1400" b="1" baseline="0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 баллов</a:t>
                      </a:r>
                      <a:endParaRPr lang="ru-RU" sz="1400" b="1" dirty="0" smtClean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0,01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54ADFE"/>
                          </a:solidFill>
                          <a:latin typeface="Miratrix Normal" panose="00000500000000000000"/>
                        </a:rPr>
                        <a:t>1</a:t>
                      </a:r>
                      <a:endParaRPr lang="ru-RU" sz="1400" b="1" dirty="0">
                        <a:solidFill>
                          <a:srgbClr val="54ADFE"/>
                        </a:solidFill>
                        <a:latin typeface="Miratrix Normal" panose="0000050000000000000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16553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7922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428"/>
            <a:ext cx="12192765" cy="685757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719143" y="184207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ПРОВЕДЕНИЕ СОБРАНИЙ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5233" y="2661838"/>
            <a:ext cx="11125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Все собрания проводятся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в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соответствии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с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Указом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Главы Республики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Башкортостан от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18 марта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2020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года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№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УГ- 111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«О введении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режима «Повышенная готовность» на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территории Республики Башкортостан в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связи с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угрозой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распространения в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Республике Башкортостан новой </a:t>
            </a:r>
            <a:r>
              <a:rPr lang="ru-RU" sz="1600" b="1" dirty="0" err="1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коронавирусной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 инфекции (COVID-2019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)»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6705" y="3977566"/>
            <a:ext cx="2680282" cy="2010211"/>
          </a:xfrm>
          <a:prstGeom prst="flowChartDocumen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350" r="13623" b="17934"/>
          <a:stretch/>
        </p:blipFill>
        <p:spPr>
          <a:xfrm>
            <a:off x="2649492" y="3968750"/>
            <a:ext cx="3335383" cy="2019027"/>
          </a:xfrm>
          <a:prstGeom prst="flowChartDocumen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3063" y="1153429"/>
            <a:ext cx="1820234" cy="1337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271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5" y="-5440"/>
            <a:ext cx="12192765" cy="6857572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719143" y="185476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ПРЕДВАРИТЕЛЬНЫЕ МЕРОПРИЯТИЯ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74569" y="1770186"/>
            <a:ext cx="544411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п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роводятся при </a:t>
            </a: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соблюдении 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всех</a:t>
            </a:r>
            <a:endParaRPr lang="en-US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санитарно-эпидемиологических требований</a:t>
            </a:r>
            <a:endParaRPr lang="en-US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о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сновная цель: ознакомить жителей с программой, собрать список предварительных проблем, с которыми можно участвовать в ППМИ </a:t>
            </a:r>
            <a:endParaRPr lang="en-US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проводятся: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с жителями всего НП;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с частью жителей НП: улицы, микрорайона и т.д.;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с трудовыми коллективами и т.п.</a:t>
            </a:r>
          </a:p>
          <a:p>
            <a:endParaRPr lang="ru-RU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не являются обязательным элементом ППМИ, но входят в критерий </a:t>
            </a:r>
          </a:p>
          <a:p>
            <a:endParaRPr lang="ru-RU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могут проводиться несколько раз</a:t>
            </a:r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656131" y="2011841"/>
            <a:ext cx="521357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места проведения: на улицах, в административных 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зданиях, подомовые и поквартирные обходы </a:t>
            </a: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и 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т.п</a:t>
            </a: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. при соблюдении 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всех санитарно-эпидемиологических </a:t>
            </a: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требований</a:t>
            </a:r>
            <a:endParaRPr lang="en-US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ж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ителям предоставляются анкеты/опросные листы </a:t>
            </a:r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каждый респондент фотографируется</a:t>
            </a:r>
            <a:endParaRPr lang="en-US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используются плакаты «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ППМИ-2023_Наименование </a:t>
            </a: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населенного пункта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» (лист А4)</a:t>
            </a:r>
          </a:p>
          <a:p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п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о результатам проведенных опросов/анкетирования заполняется аналитическая ведомость</a:t>
            </a:r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82477" y="1315367"/>
            <a:ext cx="2349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ОПРОСЫ</a:t>
            </a:r>
            <a:endParaRPr lang="ru-RU" b="1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23695" y="1159883"/>
            <a:ext cx="2673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СОБРАНИЯ</a:t>
            </a:r>
            <a:endParaRPr lang="ru-RU" b="1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486915" y="1836359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410006" y="2476902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611529" y="1181865"/>
            <a:ext cx="324000" cy="32400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566238" y="3343461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6530454" y="2033227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6356406" y="3133626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6405047" y="1326442"/>
            <a:ext cx="324000" cy="32400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6263231" y="3569800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6273989" y="3991295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9625" y="1064867"/>
            <a:ext cx="821964" cy="67752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41194" y="1149682"/>
            <a:ext cx="695492" cy="677521"/>
          </a:xfrm>
          <a:prstGeom prst="rect">
            <a:avLst/>
          </a:prstGeom>
        </p:spPr>
      </p:pic>
      <p:sp>
        <p:nvSpPr>
          <p:cNvPr id="6" name="Полилиния 5"/>
          <p:cNvSpPr/>
          <p:nvPr/>
        </p:nvSpPr>
        <p:spPr>
          <a:xfrm>
            <a:off x="523257" y="1298049"/>
            <a:ext cx="325902" cy="4075267"/>
          </a:xfrm>
          <a:custGeom>
            <a:avLst/>
            <a:gdLst>
              <a:gd name="connsiteX0" fmla="*/ 307827 w 325902"/>
              <a:gd name="connsiteY0" fmla="*/ 0 h 3874883"/>
              <a:gd name="connsiteX1" fmla="*/ 10 w 325902"/>
              <a:gd name="connsiteY1" fmla="*/ 1167897 h 3874883"/>
              <a:gd name="connsiteX2" fmla="*/ 316881 w 325902"/>
              <a:gd name="connsiteY2" fmla="*/ 2797521 h 3874883"/>
              <a:gd name="connsiteX3" fmla="*/ 208239 w 325902"/>
              <a:gd name="connsiteY3" fmla="*/ 3874883 h 3874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02" h="3874883">
                <a:moveTo>
                  <a:pt x="307827" y="0"/>
                </a:moveTo>
                <a:cubicBezTo>
                  <a:pt x="153164" y="350822"/>
                  <a:pt x="-1499" y="701644"/>
                  <a:pt x="10" y="1167897"/>
                </a:cubicBezTo>
                <a:cubicBezTo>
                  <a:pt x="1519" y="1634150"/>
                  <a:pt x="282176" y="2346357"/>
                  <a:pt x="316881" y="2797521"/>
                </a:cubicBezTo>
                <a:cubicBezTo>
                  <a:pt x="351586" y="3248685"/>
                  <a:pt x="279912" y="3561784"/>
                  <a:pt x="208239" y="3874883"/>
                </a:cubicBezTo>
              </a:path>
            </a:pathLst>
          </a:custGeom>
          <a:noFill/>
          <a:ln w="19050">
            <a:solidFill>
              <a:srgbClr val="017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олилиния 6"/>
          <p:cNvSpPr/>
          <p:nvPr/>
        </p:nvSpPr>
        <p:spPr>
          <a:xfrm>
            <a:off x="6361845" y="1498452"/>
            <a:ext cx="296043" cy="3414710"/>
          </a:xfrm>
          <a:custGeom>
            <a:avLst/>
            <a:gdLst>
              <a:gd name="connsiteX0" fmla="*/ 147001 w 296043"/>
              <a:gd name="connsiteY0" fmla="*/ 0 h 2851842"/>
              <a:gd name="connsiteX1" fmla="*/ 291857 w 296043"/>
              <a:gd name="connsiteY1" fmla="*/ 742384 h 2851842"/>
              <a:gd name="connsiteX2" fmla="*/ 2146 w 296043"/>
              <a:gd name="connsiteY2" fmla="*/ 1747319 h 2851842"/>
              <a:gd name="connsiteX3" fmla="*/ 183215 w 296043"/>
              <a:gd name="connsiteY3" fmla="*/ 2851842 h 2851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043" h="2851842">
                <a:moveTo>
                  <a:pt x="147001" y="0"/>
                </a:moveTo>
                <a:cubicBezTo>
                  <a:pt x="231500" y="225582"/>
                  <a:pt x="316000" y="451164"/>
                  <a:pt x="291857" y="742384"/>
                </a:cubicBezTo>
                <a:cubicBezTo>
                  <a:pt x="267714" y="1033604"/>
                  <a:pt x="20253" y="1395743"/>
                  <a:pt x="2146" y="1747319"/>
                </a:cubicBezTo>
                <a:cubicBezTo>
                  <a:pt x="-15961" y="2098895"/>
                  <a:pt x="83627" y="2475368"/>
                  <a:pt x="183215" y="2851842"/>
                </a:cubicBezTo>
              </a:path>
            </a:pathLst>
          </a:custGeom>
          <a:noFill/>
          <a:ln w="19050">
            <a:solidFill>
              <a:srgbClr val="017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448664" y="5562264"/>
            <a:ext cx="6081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ИТОГ:</a:t>
            </a:r>
            <a:r>
              <a:rPr lang="ru-RU" sz="1400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1.протокол(-ы) предварительного(-ых)собрания(-й);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2. лист(-ы) регистрации;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3. фотографии предварительных собраний;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4. </a:t>
            </a:r>
            <a:r>
              <a:rPr lang="ru-RU" sz="1400" dirty="0" err="1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</a:t>
            </a:r>
            <a:r>
              <a:rPr lang="ru-RU" sz="1400" dirty="0" err="1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нфоповод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для публикаций в СМИ</a:t>
            </a:r>
            <a:endParaRPr lang="ru-RU" sz="1400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709097" y="4600283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6682477" y="5520253"/>
            <a:ext cx="6081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ИТОГ:</a:t>
            </a:r>
            <a:r>
              <a:rPr lang="ru-RU" sz="1400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1.фотографии всех опросных листов/анкет;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2. </a:t>
            </a:r>
            <a:r>
              <a:rPr lang="ru-RU" sz="1400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а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налитическая ведомость;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3. фотографии респондентов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4. </a:t>
            </a:r>
            <a:r>
              <a:rPr lang="ru-RU" sz="1400" dirty="0" err="1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инфоповод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для публикаций в СМИ</a:t>
            </a:r>
            <a:endParaRPr lang="ru-RU" sz="1400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6390146" y="4653269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625060" y="5249811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531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428"/>
            <a:ext cx="12192765" cy="68575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1646" y="1323137"/>
            <a:ext cx="3870792" cy="23732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21477" y="4021831"/>
            <a:ext cx="3880338" cy="23676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8386" y="1505886"/>
            <a:ext cx="4844829" cy="3594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268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28"/>
            <a:ext cx="12192765" cy="6857572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719143" y="185476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Заключительное (итоговое) собрание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09601" y="2022386"/>
            <a:ext cx="54441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проводится при </a:t>
            </a: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соблюдении 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всех</a:t>
            </a:r>
            <a:endParaRPr lang="en-US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санитарно-эпидемиологических требований</a:t>
            </a:r>
            <a:endParaRPr lang="en-US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о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сновная цель: определиться с проектом для участия, уровнем </a:t>
            </a:r>
            <a:r>
              <a:rPr lang="ru-RU" sz="1400" dirty="0" err="1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софинансирования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 проекта со стороны населения, выбрать инициативную группу  </a:t>
            </a:r>
            <a:endParaRPr lang="en-US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в связи с </a:t>
            </a:r>
            <a:r>
              <a:rPr lang="ru-RU" sz="1400" dirty="0" err="1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коронавирусными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 ограничениями в один день могут быть проведены несколько собраний с разными группами жителей</a:t>
            </a:r>
          </a:p>
          <a:p>
            <a:endParaRPr lang="ru-RU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о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ea typeface="BIZ UDGothic" panose="020B0400000000000000" pitchFamily="33" charset="-128"/>
              </a:rPr>
              <a:t>бязательно производится видеосъемка итогового собрания</a:t>
            </a:r>
          </a:p>
          <a:p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 smtClean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  <a:p>
            <a:endParaRPr lang="ru-RU" sz="1400" dirty="0">
              <a:solidFill>
                <a:srgbClr val="0178E0"/>
              </a:solidFill>
              <a:latin typeface="Montserrat" panose="00000500000000000000" pitchFamily="2" charset="-52"/>
              <a:ea typeface="BIZ UDGothic" panose="020B0400000000000000" pitchFamily="33" charset="-128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74117" y="1297604"/>
            <a:ext cx="3878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Обязательно к проведению</a:t>
            </a:r>
            <a:endParaRPr lang="ru-RU" b="1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468355" y="2088366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394085" y="2743868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656493" y="1303354"/>
            <a:ext cx="324000" cy="32400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546741" y="3571457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 5"/>
          <p:cNvSpPr/>
          <p:nvPr/>
        </p:nvSpPr>
        <p:spPr>
          <a:xfrm>
            <a:off x="488093" y="1583149"/>
            <a:ext cx="325902" cy="3874883"/>
          </a:xfrm>
          <a:custGeom>
            <a:avLst/>
            <a:gdLst>
              <a:gd name="connsiteX0" fmla="*/ 307827 w 325902"/>
              <a:gd name="connsiteY0" fmla="*/ 0 h 3874883"/>
              <a:gd name="connsiteX1" fmla="*/ 10 w 325902"/>
              <a:gd name="connsiteY1" fmla="*/ 1167897 h 3874883"/>
              <a:gd name="connsiteX2" fmla="*/ 316881 w 325902"/>
              <a:gd name="connsiteY2" fmla="*/ 2797521 h 3874883"/>
              <a:gd name="connsiteX3" fmla="*/ 208239 w 325902"/>
              <a:gd name="connsiteY3" fmla="*/ 3874883 h 3874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5902" h="3874883">
                <a:moveTo>
                  <a:pt x="307827" y="0"/>
                </a:moveTo>
                <a:cubicBezTo>
                  <a:pt x="153164" y="350822"/>
                  <a:pt x="-1499" y="701644"/>
                  <a:pt x="10" y="1167897"/>
                </a:cubicBezTo>
                <a:cubicBezTo>
                  <a:pt x="1519" y="1634150"/>
                  <a:pt x="282176" y="2346357"/>
                  <a:pt x="316881" y="2797521"/>
                </a:cubicBezTo>
                <a:cubicBezTo>
                  <a:pt x="351586" y="3248685"/>
                  <a:pt x="279912" y="3561784"/>
                  <a:pt x="208239" y="3874883"/>
                </a:cubicBezTo>
              </a:path>
            </a:pathLst>
          </a:custGeom>
          <a:noFill/>
          <a:ln w="19050">
            <a:solidFill>
              <a:srgbClr val="017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7029570" y="2602285"/>
            <a:ext cx="485535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ИТОГ:</a:t>
            </a:r>
            <a:r>
              <a:rPr lang="ru-RU" sz="1400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1.протокол заключительного собрания</a:t>
            </a:r>
            <a:b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</a:b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(в случае проведения нескольких собраний составляется общий протокол);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2. лист(-ы) регистрации;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3. фотографии заключительного собрания;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4. видео заключительного собрания;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5. </a:t>
            </a:r>
            <a:r>
              <a:rPr lang="ru-RU" sz="1400" dirty="0" err="1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инфоповод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для публикаций в СМИ</a:t>
            </a:r>
            <a:endParaRPr lang="ru-RU" sz="1400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700246" y="4422797"/>
            <a:ext cx="199293" cy="194490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44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719143" y="191171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ПРОТОКОЛ ИТОГОВОГО СОБРАНИЯ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3078" y="2906748"/>
            <a:ext cx="1101025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Важно! </a:t>
            </a:r>
            <a:endParaRPr lang="ru-RU" sz="2000" b="1" dirty="0" smtClean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  <a:p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последнем пункте протокола «Принятие решения о расходовании средств в случае экономии» рекомендуем прописывать: </a:t>
            </a:r>
            <a:endParaRPr lang="ru-RU" sz="16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endParaRPr lang="ru-RU" sz="16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«Во </a:t>
            </a: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избежание нецелевого использования бюджетных средств субсидия, образовавшаяся в случае экономии, возвращается в бюджет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РБ. Остальные </a:t>
            </a: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средства могут быть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израсходованы</a:t>
            </a:r>
          </a:p>
          <a:p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на </a:t>
            </a: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тот же 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проект.»</a:t>
            </a:r>
            <a:endParaRPr lang="ru-RU" sz="16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endParaRPr lang="ru-RU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r>
              <a:rPr lang="ru-RU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endParaRPr lang="ru-RU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8938" y="1045003"/>
            <a:ext cx="1617610" cy="151637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63215" y="1254485"/>
            <a:ext cx="355567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За период август-октябрь 2022 г. </a:t>
            </a:r>
            <a:r>
              <a:rPr lang="ru-RU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12%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от всех поступивших вопросов МО составили вопросы по экономии средств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93526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719143" y="191171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ОПОЗНАВАТЕЛЬНЫЕ ЗНАКИ ППМИ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493" b="34242"/>
          <a:stretch/>
        </p:blipFill>
        <p:spPr>
          <a:xfrm>
            <a:off x="8014738" y="3967701"/>
            <a:ext cx="3421945" cy="2019631"/>
          </a:xfrm>
          <a:prstGeom prst="flowChartDocumen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562" b="1744"/>
          <a:stretch/>
        </p:blipFill>
        <p:spPr>
          <a:xfrm>
            <a:off x="4061030" y="3967701"/>
            <a:ext cx="3421944" cy="2019631"/>
          </a:xfrm>
          <a:prstGeom prst="flowChartDocumen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413" b="10844"/>
          <a:stretch/>
        </p:blipFill>
        <p:spPr>
          <a:xfrm>
            <a:off x="457200" y="3957750"/>
            <a:ext cx="3430422" cy="2028241"/>
          </a:xfrm>
          <a:prstGeom prst="flowChartDocumen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1963616" y="1242762"/>
            <a:ext cx="3217668" cy="2515145"/>
            <a:chOff x="591327" y="973784"/>
            <a:chExt cx="3217668" cy="2515145"/>
          </a:xfrm>
        </p:grpSpPr>
        <p:sp>
          <p:nvSpPr>
            <p:cNvPr id="13" name="TextBox 12"/>
            <p:cNvSpPr txBox="1"/>
            <p:nvPr/>
          </p:nvSpPr>
          <p:spPr>
            <a:xfrm>
              <a:off x="591327" y="1673047"/>
              <a:ext cx="3217668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0178E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Очные собрания</a:t>
              </a:r>
            </a:p>
            <a:p>
              <a:pPr algn="ctr"/>
              <a:r>
                <a:rPr lang="ru-RU" sz="1600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/>
              </a:r>
              <a:br>
                <a:rPr lang="ru-RU" sz="1600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</a:br>
              <a:r>
                <a:rPr lang="ru-RU" sz="1600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на фотографиях должны быть опознавательные знаки ППМИ-2023: плакаты</a:t>
              </a:r>
            </a:p>
            <a:p>
              <a:pPr algn="ctr"/>
              <a:r>
                <a:rPr lang="ru-RU" sz="1600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с названием населенного пункта и т.д.</a:t>
              </a:r>
            </a:p>
          </p:txBody>
        </p:sp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736641" y="973784"/>
              <a:ext cx="927218" cy="681266"/>
            </a:xfrm>
            <a:prstGeom prst="rect">
              <a:avLst/>
            </a:prstGeom>
          </p:spPr>
        </p:pic>
      </p:grpSp>
      <p:grpSp>
        <p:nvGrpSpPr>
          <p:cNvPr id="28" name="Группа 27"/>
          <p:cNvGrpSpPr/>
          <p:nvPr/>
        </p:nvGrpSpPr>
        <p:grpSpPr>
          <a:xfrm>
            <a:off x="6493846" y="1268028"/>
            <a:ext cx="3196689" cy="2263079"/>
            <a:chOff x="8731786" y="999050"/>
            <a:chExt cx="3196689" cy="2263079"/>
          </a:xfrm>
        </p:grpSpPr>
        <p:sp>
          <p:nvSpPr>
            <p:cNvPr id="15" name="TextBox 14"/>
            <p:cNvSpPr txBox="1"/>
            <p:nvPr/>
          </p:nvSpPr>
          <p:spPr>
            <a:xfrm>
              <a:off x="8731786" y="1692469"/>
              <a:ext cx="319668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solidFill>
                    <a:srgbClr val="0178E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Опросы</a:t>
              </a:r>
            </a:p>
            <a:p>
              <a:pPr algn="ctr"/>
              <a:endPara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  <a:p>
              <a:pPr algn="ctr"/>
              <a:r>
                <a:rPr lang="ru-RU" sz="1600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делаются фотографии</a:t>
              </a:r>
            </a:p>
            <a:p>
              <a:pPr algn="ctr"/>
              <a:r>
                <a:rPr lang="ru-RU" sz="1600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с </a:t>
              </a:r>
              <a:r>
                <a:rPr lang="ru-RU" sz="1600" b="1" dirty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каждым участником (наличие на листе </a:t>
              </a:r>
              <a:r>
                <a:rPr lang="ru-RU" sz="1600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А4</a:t>
              </a:r>
            </a:p>
            <a:p>
              <a:pPr algn="ctr"/>
              <a:r>
                <a:rPr lang="ru-RU" sz="1600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Надписи ППМИ-2023)</a:t>
              </a:r>
              <a:endPara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</p:txBody>
        </p:sp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986301" y="999050"/>
              <a:ext cx="687658" cy="6812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37645765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719143" y="191171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ТРЕБОВАНИЯ К ВИДЕО ИТОГОВОГО СОБРАНИЯ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15500" y="2744891"/>
            <a:ext cx="1101025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Видео не обязательно должно содержать полностью весь ход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собрания</a:t>
            </a:r>
          </a:p>
          <a:p>
            <a:endParaRPr lang="ru-RU" sz="16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На видео должно быть четко видно и слышно следующее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:</a:t>
            </a:r>
            <a:endParaRPr lang="en-US" sz="16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Весь зал и участников собрания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Принятие решения об участии в конкурсе (обсуждение и голосование)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Определение приоритетной проблемы для участия в конкурсе (обсуждение и голосование)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Определение  вклада населения для </a:t>
            </a:r>
            <a:r>
              <a:rPr lang="ru-RU" sz="1400" dirty="0" err="1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софинансирования</a:t>
            </a: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(обсуждение и голосование)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Выборы членов инициативной группы (обсуждение и голосование</a:t>
            </a:r>
            <a:r>
              <a:rPr lang="ru-RU" sz="14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)</a:t>
            </a:r>
          </a:p>
          <a:p>
            <a:pPr lvl="0"/>
            <a:endParaRPr lang="ru-RU" sz="16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Видео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 должно содержать изображение одного президиума на протяжении всего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собрания</a:t>
            </a:r>
            <a:endParaRPr lang="en-US" sz="16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endParaRPr lang="ru-RU" sz="16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6596" y="2761939"/>
            <a:ext cx="208290" cy="20292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8218" y="3269799"/>
            <a:ext cx="208290" cy="20292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275" y="5071037"/>
            <a:ext cx="208290" cy="20292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22684" y="1240471"/>
            <a:ext cx="1573864" cy="116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39929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9143" y="191171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НЕДЕЖНЫЙ ВКЛАД ОТ НАСЕЛЕНИЯ И СПОНСОРОВ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8325" y="1192619"/>
            <a:ext cx="108492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Неденежный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вклад выражается в: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неоплачиваемых работах;</a:t>
            </a:r>
          </a:p>
          <a:p>
            <a:pPr marL="285750" indent="-285750">
              <a:buFontTx/>
              <a:buChar char="-"/>
            </a:pP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п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редоставлении материалов или оборудования;</a:t>
            </a:r>
          </a:p>
          <a:p>
            <a:pPr marL="285750" indent="-285750">
              <a:buFontTx/>
              <a:buChar char="-"/>
            </a:pP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в форме техники и транспортных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средств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1379" y="2890391"/>
            <a:ext cx="108492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Неденежный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вклад – не обязателен, но входит в критерии.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8466" y="3979036"/>
            <a:ext cx="56904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Подтверждение </a:t>
            </a:r>
            <a:r>
              <a:rPr lang="ru-RU" sz="1600" b="1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неденежного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вклада населения:</a:t>
            </a:r>
          </a:p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-гарантийное письмо от руководителя инициативной группы;</a:t>
            </a:r>
          </a:p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- локальный сметный расчет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36169" y="3979036"/>
            <a:ext cx="56904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Подтверждение </a:t>
            </a:r>
            <a:r>
              <a:rPr lang="ru-RU" sz="1600" b="1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неденежного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вклада спонсоров:</a:t>
            </a:r>
          </a:p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-гарантийное письмо от уполномоченного лица;</a:t>
            </a:r>
          </a:p>
          <a:p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-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локальный сметный расчет</a:t>
            </a:r>
            <a:endParaRPr lang="ru-RU" sz="16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42213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9143" y="191171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БЛАГОПОЛУЧАТЕЛИ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8325" y="1192619"/>
            <a:ext cx="46561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Прямые </a:t>
            </a:r>
            <a:r>
              <a:rPr lang="ru-RU" sz="1600" b="1" dirty="0" err="1" smtClean="0">
                <a:solidFill>
                  <a:srgbClr val="0178E0"/>
                </a:solidFill>
                <a:latin typeface="Montserrat" panose="00000500000000000000" pitchFamily="2" charset="-52"/>
              </a:rPr>
              <a:t>благополучатели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— жители, которые будут </a:t>
            </a:r>
            <a:r>
              <a:rPr lang="ru-RU" sz="1600" b="1" dirty="0">
                <a:solidFill>
                  <a:srgbClr val="92D050"/>
                </a:solidFill>
                <a:latin typeface="Montserrat" panose="00000500000000000000" pitchFamily="2" charset="-52"/>
              </a:rPr>
              <a:t>регулярно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 пользоваться результатами реализации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проекта.</a:t>
            </a:r>
            <a:endParaRPr lang="ru-RU" sz="16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8325" y="2560726"/>
            <a:ext cx="45682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Регулярность – не менее 1 раза в месяц в течение года (учитывается сезонность использования объекта). 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67241" y="1192619"/>
            <a:ext cx="44539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Косвенные </a:t>
            </a:r>
            <a:r>
              <a:rPr lang="ru-RU" sz="1600" b="1" dirty="0" err="1" smtClean="0">
                <a:solidFill>
                  <a:srgbClr val="0178E0"/>
                </a:solidFill>
                <a:latin typeface="Montserrat" panose="00000500000000000000" pitchFamily="2" charset="-52"/>
              </a:rPr>
              <a:t>благополучатели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— жители, которые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будут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пользоваться результатами инициативного проекта </a:t>
            </a:r>
            <a:r>
              <a:rPr lang="ru-RU" sz="1600" b="1" dirty="0">
                <a:solidFill>
                  <a:srgbClr val="92D050"/>
                </a:solidFill>
                <a:latin typeface="Montserrat" panose="00000500000000000000" pitchFamily="2" charset="-52"/>
              </a:rPr>
              <a:t>в определенный период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.</a:t>
            </a:r>
            <a:endParaRPr lang="ru-RU" sz="16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67241" y="2560726"/>
            <a:ext cx="36406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Регулярность – 1-2 раза в год(учитывается сезонность использования объекта). 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29000" y="3928833"/>
            <a:ext cx="561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92D050"/>
                </a:solidFill>
                <a:latin typeface="Montserrat" panose="00000500000000000000" pitchFamily="2" charset="-52"/>
              </a:rPr>
              <a:t>Документ к заявке: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 справка-расчет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,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подтверждающая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количество предполагаемых </a:t>
            </a:r>
            <a:r>
              <a:rPr lang="ru-RU" sz="1600" b="1" dirty="0" err="1">
                <a:solidFill>
                  <a:srgbClr val="0178E0"/>
                </a:solidFill>
                <a:latin typeface="Montserrat" panose="00000500000000000000" pitchFamily="2" charset="-52"/>
              </a:rPr>
              <a:t>благополучателей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от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реализации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проекта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</a:endParaRPr>
          </a:p>
        </p:txBody>
      </p:sp>
      <p:cxnSp>
        <p:nvCxnSpPr>
          <p:cNvPr id="10" name="Соединительная линия уступом 9"/>
          <p:cNvCxnSpPr/>
          <p:nvPr/>
        </p:nvCxnSpPr>
        <p:spPr>
          <a:xfrm rot="10800000" flipV="1">
            <a:off x="1745306" y="4302249"/>
            <a:ext cx="1469243" cy="753884"/>
          </a:xfrm>
          <a:prstGeom prst="bentConnector3">
            <a:avLst/>
          </a:prstGeom>
          <a:ln w="25400">
            <a:solidFill>
              <a:srgbClr val="92D05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46103" y="5000915"/>
            <a:ext cx="193382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Расчет производится на основе подтверждаемых данных 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26840" y="5296940"/>
            <a:ext cx="776516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Данные органов гос. </a:t>
            </a:r>
            <a:r>
              <a:rPr lang="ru-RU" sz="14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статистики о численности </a:t>
            </a:r>
            <a:r>
              <a:rPr lang="ru-RU" sz="14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населения/данные переписи населения.</a:t>
            </a:r>
          </a:p>
          <a:p>
            <a:pPr algn="just"/>
            <a:r>
              <a:rPr lang="ru-RU" sz="14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Протоколы, листы регистрации, фотографии собраний. Результаты опросов/анкетирования. Отчеты муниципальных образований и т.п.</a:t>
            </a:r>
          </a:p>
          <a:p>
            <a:pPr algn="just"/>
            <a:r>
              <a:rPr lang="ru-RU" sz="14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Информация в Интернете</a:t>
            </a:r>
          </a:p>
        </p:txBody>
      </p:sp>
      <p:cxnSp>
        <p:nvCxnSpPr>
          <p:cNvPr id="14" name="Соединительная линия уступом 13"/>
          <p:cNvCxnSpPr/>
          <p:nvPr/>
        </p:nvCxnSpPr>
        <p:spPr>
          <a:xfrm rot="16200000" flipH="1">
            <a:off x="8267244" y="4765722"/>
            <a:ext cx="700678" cy="359529"/>
          </a:xfrm>
          <a:prstGeom prst="bentConnector3">
            <a:avLst/>
          </a:prstGeom>
          <a:ln w="25400">
            <a:solidFill>
              <a:srgbClr val="92D05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Рисунок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01941" y="3542813"/>
            <a:ext cx="648958" cy="608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81308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9143" y="191171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БЛАГОПОЛУЧАТЕЛИ: ПРИМЕРЫ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11428" y="1483364"/>
            <a:ext cx="4969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Проект «Ремонт кровли здания школы» 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85591" y="2600915"/>
            <a:ext cx="94427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Сельское поселение подается с проектом по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ремонту кровли здания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школы. Школа располагается в населенном пункте-административном центре. Обучающимися данной образовательной организации являются дети из соседних населенных пунктов.</a:t>
            </a:r>
          </a:p>
          <a:p>
            <a:pPr algn="just"/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Ежегодно в школе проводятся спортивные соревнования, школьные мероприятия и т.п. </a:t>
            </a:r>
          </a:p>
          <a:p>
            <a:pPr algn="just"/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endParaRPr lang="ru-RU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Определите категории прямых и косвенных </a:t>
            </a:r>
            <a:r>
              <a:rPr lang="ru-RU" b="1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благополучателей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xmlns="" val="15945852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9143" y="191171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БЛАГОПОЛУЧАТЕЛИ: ПРИМЕРЫ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9143" y="1936186"/>
            <a:ext cx="51837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Прямые </a:t>
            </a:r>
            <a:r>
              <a:rPr lang="ru-RU" sz="1600" b="1" dirty="0" err="1" smtClean="0">
                <a:solidFill>
                  <a:srgbClr val="0178E0"/>
                </a:solidFill>
                <a:latin typeface="Montserrat" panose="00000500000000000000" pitchFamily="2" charset="-52"/>
              </a:rPr>
              <a:t>благополучатели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:</a:t>
            </a:r>
          </a:p>
          <a:p>
            <a:pPr algn="just"/>
            <a:endParaRPr lang="ru-RU" sz="1600" b="1" dirty="0" smtClean="0">
              <a:solidFill>
                <a:srgbClr val="0178E0"/>
              </a:solidFill>
              <a:latin typeface="Montserrat" panose="00000500000000000000" pitchFamily="2" charset="-52"/>
            </a:endParaRPr>
          </a:p>
          <a:p>
            <a:pPr algn="just"/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Обучающиеся и их законные представители;</a:t>
            </a:r>
          </a:p>
          <a:p>
            <a:pPr algn="just"/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Учителя и иной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персонал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86171" y="1936186"/>
            <a:ext cx="4675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Косвенные </a:t>
            </a:r>
            <a:r>
              <a:rPr lang="ru-RU" sz="1600" b="1" dirty="0" err="1" smtClean="0">
                <a:solidFill>
                  <a:srgbClr val="0178E0"/>
                </a:solidFill>
                <a:latin typeface="Montserrat" panose="00000500000000000000" pitchFamily="2" charset="-52"/>
              </a:rPr>
              <a:t>благополучатели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:</a:t>
            </a:r>
          </a:p>
          <a:p>
            <a:pPr algn="just"/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</a:endParaRPr>
          </a:p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Участники соревнований, мероприятий,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9143" y="3757890"/>
            <a:ext cx="51203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92D050"/>
                </a:solidFill>
                <a:latin typeface="Montserrat" panose="00000500000000000000" pitchFamily="2" charset="-52"/>
              </a:rPr>
              <a:t>Материалы для подсчета: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 </a:t>
            </a:r>
          </a:p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отчет о </a:t>
            </a:r>
            <a:r>
              <a:rPr lang="ru-RU" sz="1600" b="1" dirty="0" err="1" smtClean="0">
                <a:solidFill>
                  <a:srgbClr val="0178E0"/>
                </a:solidFill>
                <a:latin typeface="Montserrat" panose="00000500000000000000" pitchFamily="2" charset="-52"/>
              </a:rPr>
              <a:t>самообследовании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 образовательной организации и т.п.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11428" y="1360225"/>
            <a:ext cx="4969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Проект «Ремонт кровли здания школы»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86171" y="3665529"/>
            <a:ext cx="51286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92D050"/>
                </a:solidFill>
                <a:latin typeface="Montserrat" panose="00000500000000000000" pitchFamily="2" charset="-52"/>
              </a:rPr>
              <a:t>Материалы для подсчета: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 </a:t>
            </a:r>
          </a:p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Информация в Интернете (за предыдущий год)и т.п.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03587" y="5092366"/>
            <a:ext cx="51203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Данные органов гос. статистики о численности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населения населенного пункта /данные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</a:rPr>
              <a:t>переписи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</a:rPr>
              <a:t>населения населенного пункта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9241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9143" y="82532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УРОВЕНЬ ВОВЛЕЧЁННОСТИ ИНИЦИАТИВНОЙ ГРУППЫ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7098" y="1453994"/>
            <a:ext cx="10481503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Инициативная группа </a:t>
            </a:r>
            <a:r>
              <a:rPr lang="ru-RU" sz="1600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граждан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избирается на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заключительном собрании жителей населенного пункта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уполномочена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на реализацию мероприятий по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:</a:t>
            </a:r>
          </a:p>
          <a:p>
            <a:pPr algn="just"/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-организации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и обеспечению </a:t>
            </a:r>
            <a:r>
              <a:rPr lang="ru-RU" sz="1600" b="1" dirty="0" err="1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софинансирования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проекта со стороны населения и лиц, осуществляющих денежный вклад в реализацию проекта (добровольный безвозмездный взнос, пожертвование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);</a:t>
            </a:r>
          </a:p>
          <a:p>
            <a:pPr algn="just"/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-вопросам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оказания </a:t>
            </a:r>
            <a:r>
              <a:rPr lang="ru-RU" sz="1600" b="1" dirty="0" err="1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неденежного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вклада участников проекта в реализацию проекта и оформления документов для участия в конкурсном отборе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;</a:t>
            </a:r>
          </a:p>
          <a:p>
            <a:pPr algn="just"/>
            <a:endParaRPr lang="ru-RU" sz="16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-внесению предложений по корректировке проекта, в том числе сметной документации проекта, типа приобретаемого оборудования, материалов, с сохранением суммарных баллов, присвоенных проекту по результатам конкурсного отбора</a:t>
            </a:r>
            <a:endParaRPr lang="ru-RU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83436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9143" y="82532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УРОВЕНЬ ВОВЛЕЧЁННОСТИ ИНИЦИАТИВНОЙ ГРУППЫ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143" y="1728427"/>
            <a:ext cx="4489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1)Заседание инициативной группы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5763" y="1715850"/>
            <a:ext cx="44890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2)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Размещение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 социальных сетях членами инициативной группы информации по информированию населения о подготовительной работе в рамках участия проекта в конкурсном отборе </a:t>
            </a:r>
            <a:endParaRPr lang="ru-RU" sz="16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9143" y="2592995"/>
            <a:ext cx="396942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ИТОГ:</a:t>
            </a:r>
            <a:r>
              <a:rPr lang="ru-RU" sz="1400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1.протокол(-ы)заседания(-й);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2. </a:t>
            </a:r>
            <a:r>
              <a:rPr lang="ru-RU" sz="1400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ф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отографии заседания(-й);</a:t>
            </a: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3. </a:t>
            </a:r>
            <a:r>
              <a:rPr lang="ru-RU" sz="1400" dirty="0" err="1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</a:t>
            </a:r>
            <a:r>
              <a:rPr lang="ru-RU" sz="1400" dirty="0" err="1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нфоповод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для публикаций в СМИ</a:t>
            </a:r>
            <a:endParaRPr lang="ru-RU" sz="1400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55763" y="3718499"/>
            <a:ext cx="46437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ИТОГ:</a:t>
            </a:r>
            <a:r>
              <a:rPr lang="ru-RU" sz="1400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скриншоты </a:t>
            </a:r>
            <a:r>
              <a:rPr lang="ru-RU" sz="1400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публикаций в аккаунтах членов инициативных групп в социальных </a:t>
            </a:r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сетях</a:t>
            </a:r>
          </a:p>
          <a:p>
            <a:endParaRPr lang="ru-RU" sz="1400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  <a:p>
            <a:r>
              <a:rPr lang="ru-RU" sz="1400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Публикаций должно быть несколько</a:t>
            </a:r>
            <a:endParaRPr lang="ru-RU" sz="1400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52326" y="4015935"/>
            <a:ext cx="2703059" cy="17971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43923" y="4561778"/>
            <a:ext cx="311840" cy="29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20129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671126" y="103642"/>
            <a:ext cx="106740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СРЕДСТВА МАССОВОЙ ИНФОРМАЦИИ И ДРУГИЕ ИСТОЧНИКИ ИНФОРМИРОВАНИЯ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9143" y="1158984"/>
            <a:ext cx="1057803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В случае </a:t>
            </a:r>
            <a:r>
              <a:rPr lang="ru-RU" sz="1600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освещения </a:t>
            </a:r>
            <a:r>
              <a:rPr lang="ru-RU" sz="1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в СМИ, др. </a:t>
            </a:r>
            <a:r>
              <a:rPr lang="ru-RU" sz="1600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источниках процесса отбора приоритетной проблемы и разработки </a:t>
            </a:r>
            <a:r>
              <a:rPr lang="ru-RU" sz="1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заявки прикладываются:</a:t>
            </a:r>
          </a:p>
          <a:p>
            <a:pPr algn="just"/>
            <a:endParaRPr lang="ru-RU" sz="1600" b="1" dirty="0" smtClean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1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информационная справка </a:t>
            </a:r>
            <a:r>
              <a:rPr lang="ru-RU" sz="1600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об использовании средств массовой информации и других средств информирования населения в процессе отбора приоритетной проблемы и разработки </a:t>
            </a:r>
            <a:r>
              <a:rPr lang="ru-RU" sz="1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заявки*;</a:t>
            </a:r>
          </a:p>
          <a:p>
            <a:pPr marL="285750" indent="-285750" algn="just">
              <a:buFontTx/>
              <a:buChar char="-"/>
            </a:pPr>
            <a:endParaRPr lang="ru-RU" sz="1600" b="1" dirty="0" smtClean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1600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копии публикаций, скриншоты, эфирные справки, ссылки на Интернет- и ТВ-ресурсы и иные подтверждающие </a:t>
            </a:r>
            <a:r>
              <a:rPr lang="ru-RU" sz="1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материалы;</a:t>
            </a:r>
          </a:p>
          <a:p>
            <a:pPr marL="285750" indent="-285750" algn="just">
              <a:buFontTx/>
              <a:buChar char="-"/>
            </a:pPr>
            <a:endParaRPr lang="ru-RU" sz="1600" b="1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1600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специальные информационные стенды </a:t>
            </a:r>
            <a:r>
              <a:rPr lang="ru-RU" sz="1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/ печатные издания / </a:t>
            </a:r>
            <a:r>
              <a:rPr lang="ru-RU" sz="1600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информационно-телекоммуникационная сеть «</a:t>
            </a:r>
            <a:r>
              <a:rPr lang="ru-RU" sz="1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Интернет» / телевидение / радио / мессенджеры / иные средства 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08037" y="4676538"/>
            <a:ext cx="2728104" cy="17431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73211" y="4805673"/>
            <a:ext cx="2650564" cy="156924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736338" y="6330959"/>
            <a:ext cx="3440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*Образец будет направлен позже</a:t>
            </a:r>
          </a:p>
        </p:txBody>
      </p:sp>
    </p:spTree>
    <p:extLst>
      <p:ext uri="{BB962C8B-B14F-4D97-AF65-F5344CB8AC3E}">
        <p14:creationId xmlns:p14="http://schemas.microsoft.com/office/powerpoint/2010/main" xmlns="" val="10929972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719143" y="191171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Мессенджеры 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47764" y="2044524"/>
            <a:ext cx="5428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Учитываются сообщения, публикации в чатах, каналах, а не в диалогах между двумя людьми.</a:t>
            </a:r>
            <a:endParaRPr lang="ru-RU" sz="14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0734" y="1259359"/>
            <a:ext cx="5510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WhatsApp, Telegram</a:t>
            </a:r>
            <a:r>
              <a:rPr lang="en-US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, Viber, </a:t>
            </a:r>
            <a:r>
              <a:rPr lang="en-US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Skype</a:t>
            </a:r>
            <a:r>
              <a:rPr lang="ru-RU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и др.</a:t>
            </a:r>
            <a:r>
              <a:rPr lang="en-US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 </a:t>
            </a:r>
            <a:endParaRPr lang="ru-RU" b="1" dirty="0" smtClean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5367" y="2066366"/>
            <a:ext cx="482960" cy="4527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376033" y="2106858"/>
            <a:ext cx="54286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Подтверждение:</a:t>
            </a:r>
            <a:r>
              <a:rPr lang="ru-RU" sz="14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скриншоты</a:t>
            </a:r>
            <a:endParaRPr lang="ru-RU" sz="14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092" b="5128"/>
          <a:stretch/>
        </p:blipFill>
        <p:spPr>
          <a:xfrm>
            <a:off x="1631313" y="2869675"/>
            <a:ext cx="1647162" cy="35109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r="-2123" b="11211"/>
          <a:stretch/>
        </p:blipFill>
        <p:spPr>
          <a:xfrm>
            <a:off x="7766116" y="2720230"/>
            <a:ext cx="1943139" cy="366043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13133" y="4264133"/>
            <a:ext cx="370582" cy="361039"/>
          </a:xfrm>
          <a:prstGeom prst="rect">
            <a:avLst/>
          </a:prstGeom>
        </p:spPr>
      </p:pic>
      <p:sp>
        <p:nvSpPr>
          <p:cNvPr id="4" name="Умножение 3"/>
          <p:cNvSpPr/>
          <p:nvPr/>
        </p:nvSpPr>
        <p:spPr>
          <a:xfrm>
            <a:off x="3470032" y="3974541"/>
            <a:ext cx="562707" cy="650631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41410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719143" y="191171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КУЛЬТУРНО-МАССОВЫЕ МЕРОПРИЯТИЯ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8325" y="1192619"/>
            <a:ext cx="10849241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Баллы по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критерию «Проведение с населением культурно-массовых мероприятий,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связанных</a:t>
            </a:r>
            <a:endParaRPr lang="en-US" sz="16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реализацией проекта (концерты, конкурсы рисунков, сочинений, стихотворений, частушек, акции, </a:t>
            </a:r>
            <a:r>
              <a:rPr lang="ru-RU" sz="1600" b="1" dirty="0" err="1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флешмобы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, ярмарки и т.п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.)» начисляются в том случае,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если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культурно-массовые мероприятия напрямую связаны с ППМИ. </a:t>
            </a:r>
          </a:p>
          <a:p>
            <a:pPr algn="just"/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Обязательно наличие </a:t>
            </a:r>
            <a:r>
              <a:rPr lang="ru-RU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плакатов, идентифицирующих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проведение мероприятий в рамках участия в </a:t>
            </a:r>
            <a:r>
              <a:rPr lang="ru-RU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ППМИ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.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endParaRPr lang="ru-RU" sz="16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Прикладываем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 заявке фотоматериалы культурно-массовых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мероприятий,</a:t>
            </a:r>
            <a:r>
              <a:rPr lang="en-US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копии рисунков, ссылки на видео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и т.д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736" r="1918" b="5869"/>
          <a:stretch/>
        </p:blipFill>
        <p:spPr>
          <a:xfrm>
            <a:off x="4115081" y="4217643"/>
            <a:ext cx="3277142" cy="18893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13" t="24615" r="8013" b="14359"/>
          <a:stretch/>
        </p:blipFill>
        <p:spPr>
          <a:xfrm>
            <a:off x="8153040" y="4217643"/>
            <a:ext cx="3561923" cy="19028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921" r="628"/>
          <a:stretch/>
        </p:blipFill>
        <p:spPr>
          <a:xfrm>
            <a:off x="572966" y="4223631"/>
            <a:ext cx="2781299" cy="189091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129" y="2528017"/>
            <a:ext cx="341127" cy="31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76318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Рисунок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28"/>
            <a:ext cx="12192765" cy="6857572"/>
          </a:xfrm>
          <a:prstGeom prst="rect">
            <a:avLst/>
          </a:prstGeom>
        </p:spPr>
      </p:pic>
      <p:sp>
        <p:nvSpPr>
          <p:cNvPr id="53" name="Прямоугольник 52"/>
          <p:cNvSpPr/>
          <p:nvPr/>
        </p:nvSpPr>
        <p:spPr>
          <a:xfrm>
            <a:off x="584472" y="68512"/>
            <a:ext cx="108626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Документы, подтверждающие </a:t>
            </a:r>
            <a:r>
              <a:rPr lang="ru-RU" sz="1600" b="1" dirty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доступность финансовых ресурсов, наличие механизмов содержания и эффективной эксплуатации объекта общественной инфраструктуры - результата реализации проекта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8892" y="1870095"/>
            <a:ext cx="1027385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Обязательны к заявке.</a:t>
            </a:r>
          </a:p>
          <a:p>
            <a:pPr>
              <a:spcAft>
                <a:spcPts val="600"/>
              </a:spcAft>
            </a:pPr>
            <a:endParaRPr lang="ru-RU" sz="16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ru-RU" sz="16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Е</a:t>
            </a:r>
            <a:r>
              <a:rPr lang="ru-RU" sz="16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сли средства не заложены на следующий год после реализации проекта, то к заявке прикладывается письмо с гарантией того, что объект после реализации проекта, будет на балансе муниципального образования.</a:t>
            </a:r>
            <a:endParaRPr lang="ru-RU" sz="16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992" y="1760369"/>
            <a:ext cx="482960" cy="4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92847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Рисунок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303" y="-16346"/>
            <a:ext cx="12192765" cy="6857572"/>
          </a:xfrm>
          <a:prstGeom prst="rect">
            <a:avLst/>
          </a:prstGeom>
        </p:spPr>
      </p:pic>
      <p:sp>
        <p:nvSpPr>
          <p:cNvPr id="53" name="Прямоугольник 52"/>
          <p:cNvSpPr/>
          <p:nvPr/>
        </p:nvSpPr>
        <p:spPr>
          <a:xfrm>
            <a:off x="719143" y="209277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КОНКУРСНАЯ ДОКУМЕНТАЦИЯ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0705" y="962194"/>
            <a:ext cx="4343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Обязательные элементы пакета конкурсной </a:t>
            </a:r>
            <a:r>
              <a:rPr lang="ru-RU" sz="16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документации</a:t>
            </a:r>
            <a:endParaRPr lang="ru-RU" sz="1600" b="1" dirty="0">
              <a:solidFill>
                <a:srgbClr val="0178E0"/>
              </a:solidFill>
              <a:latin typeface="Miratrix Normal" panose="00000500000000000000" pitchFamily="50" charset="-52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2329" y="1677756"/>
            <a:ext cx="4192241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Перечень документов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Конкурсная заявка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Протокол итогового собрания граждан (общий протокол, протоколы всех собраний)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Лист регистрации участников итогового собрания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Выписка из решения о бюджете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Документы, подтверждающие право собственности (на объект и земельный участок)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Документы, подтверждающие стоимость проекта (смета, положительное заключение </a:t>
            </a:r>
            <a:r>
              <a:rPr lang="ru-RU" sz="1200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госэкспертизы</a:t>
            </a: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или не менее 3-х прайс-листов)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Фотографии итогового собрания (не менее 3-х)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Фотографии объекта (не менее 3-х)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Решение совета МО об участии</a:t>
            </a:r>
          </a:p>
          <a:p>
            <a:pPr>
              <a:spcAft>
                <a:spcPts val="600"/>
              </a:spcAft>
            </a:pPr>
            <a:r>
              <a:rPr lang="ru-RU" sz="12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Документ, подтверждающий </a:t>
            </a: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доступность финансовых средств на содержание объекта</a:t>
            </a:r>
            <a:b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</a:b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/>
            </a:r>
            <a:b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</a:b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Справка-расчет </a:t>
            </a:r>
            <a:r>
              <a:rPr lang="ru-RU" sz="1200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благополучателей</a:t>
            </a: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endParaRPr lang="ru-RU" sz="12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28171" y="1808529"/>
            <a:ext cx="4741282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Протоколы, листы регистрации предварительных собраний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Фотографии предварительных собраний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Приложение к заявке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Гарантийное письмо от рук-ля инициативной группы по </a:t>
            </a:r>
            <a:r>
              <a:rPr lang="ru-RU" sz="1200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неденежному</a:t>
            </a: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вкладу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Гарантийные письма от </a:t>
            </a:r>
            <a:r>
              <a:rPr lang="ru-RU" sz="12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спонсоров по </a:t>
            </a: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денежному и </a:t>
            </a:r>
            <a:r>
              <a:rPr lang="ru-RU" sz="1200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неденежному</a:t>
            </a: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вкладу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Локальный сметный расчет по </a:t>
            </a:r>
            <a:r>
              <a:rPr lang="ru-RU" sz="1200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неденежному</a:t>
            </a: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вкладу 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Информационная справка об использовании СМИ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Копии информационных материалов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Фотоматериалы</a:t>
            </a:r>
            <a:r>
              <a:rPr lang="ru-RU" sz="12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, свидетельствующие о проведении с населением культурно-массовых </a:t>
            </a: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мероприятий</a:t>
            </a:r>
            <a:endParaRPr lang="ru-RU" sz="12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Аналитическая ведомость</a:t>
            </a:r>
            <a:endParaRPr lang="ru-RU" sz="1200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Фотографии респондентов, опросных листов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Протокол заседания инициативной группы, фотографии заседания</a:t>
            </a:r>
          </a:p>
          <a:p>
            <a:pPr>
              <a:spcAft>
                <a:spcPts val="600"/>
              </a:spcAft>
            </a:pPr>
            <a:r>
              <a:rPr lang="ru-RU" sz="12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Скриншоты публикаций в аккаунтах членов инициативной группы в </a:t>
            </a:r>
            <a:r>
              <a:rPr lang="ru-RU" sz="1200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соц.сетях</a:t>
            </a:r>
            <a:endParaRPr lang="ru-RU" sz="1200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endParaRPr lang="ru-RU" sz="1200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22458" y="977532"/>
            <a:ext cx="50879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178E0"/>
                </a:solidFill>
                <a:latin typeface="Miratrix Normal" panose="00000500000000000000" pitchFamily="50" charset="-52"/>
              </a:rPr>
              <a:t>Дополнительные элементы пакета конкурсной </a:t>
            </a:r>
            <a:r>
              <a:rPr lang="ru-RU" sz="1600" b="1" dirty="0" smtClean="0">
                <a:solidFill>
                  <a:srgbClr val="0178E0"/>
                </a:solidFill>
                <a:latin typeface="Miratrix Normal" panose="00000500000000000000" pitchFamily="50" charset="-52"/>
              </a:rPr>
              <a:t>документации (при проведении/наличии)</a:t>
            </a:r>
            <a:endParaRPr lang="ru-RU" sz="1600" b="1" dirty="0">
              <a:solidFill>
                <a:srgbClr val="0178E0"/>
              </a:solidFill>
              <a:latin typeface="Miratrix Normal" panose="00000500000000000000" pitchFamily="50" charset="-52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620162" y="1029989"/>
            <a:ext cx="405784" cy="5538632"/>
            <a:chOff x="564481" y="1021750"/>
            <a:chExt cx="405784" cy="5538632"/>
          </a:xfrm>
        </p:grpSpPr>
        <p:sp>
          <p:nvSpPr>
            <p:cNvPr id="19" name="Овал 18"/>
            <p:cNvSpPr/>
            <p:nvPr/>
          </p:nvSpPr>
          <p:spPr>
            <a:xfrm>
              <a:off x="636433" y="1755915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Овал 20"/>
            <p:cNvSpPr/>
            <p:nvPr/>
          </p:nvSpPr>
          <p:spPr>
            <a:xfrm>
              <a:off x="646265" y="1021750"/>
              <a:ext cx="324000" cy="324000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582591" y="2128786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564481" y="2489439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609748" y="3030471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Овал 34"/>
            <p:cNvSpPr/>
            <p:nvPr/>
          </p:nvSpPr>
          <p:spPr>
            <a:xfrm>
              <a:off x="709334" y="3577900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Овал 35"/>
            <p:cNvSpPr/>
            <p:nvPr/>
          </p:nvSpPr>
          <p:spPr>
            <a:xfrm>
              <a:off x="745544" y="3965543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Овал 36"/>
            <p:cNvSpPr/>
            <p:nvPr/>
          </p:nvSpPr>
          <p:spPr>
            <a:xfrm>
              <a:off x="745546" y="4503901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Овал 37"/>
            <p:cNvSpPr/>
            <p:nvPr/>
          </p:nvSpPr>
          <p:spPr>
            <a:xfrm>
              <a:off x="672467" y="5449863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Овал 38"/>
            <p:cNvSpPr/>
            <p:nvPr/>
          </p:nvSpPr>
          <p:spPr>
            <a:xfrm>
              <a:off x="659271" y="5810050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Овал 39"/>
            <p:cNvSpPr/>
            <p:nvPr/>
          </p:nvSpPr>
          <p:spPr>
            <a:xfrm>
              <a:off x="589789" y="6139856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>
              <a:off x="604694" y="1246343"/>
              <a:ext cx="217291" cy="5314039"/>
            </a:xfrm>
            <a:custGeom>
              <a:avLst/>
              <a:gdLst>
                <a:gd name="connsiteX0" fmla="*/ 199176 w 217291"/>
                <a:gd name="connsiteY0" fmla="*/ 0 h 4852657"/>
                <a:gd name="connsiteX1" fmla="*/ 9054 w 217291"/>
                <a:gd name="connsiteY1" fmla="*/ 1421394 h 4852657"/>
                <a:gd name="connsiteX2" fmla="*/ 217283 w 217291"/>
                <a:gd name="connsiteY2" fmla="*/ 3078178 h 4852657"/>
                <a:gd name="connsiteX3" fmla="*/ 0 w 217291"/>
                <a:gd name="connsiteY3" fmla="*/ 4852657 h 4852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291" h="4852657">
                  <a:moveTo>
                    <a:pt x="199176" y="0"/>
                  </a:moveTo>
                  <a:cubicBezTo>
                    <a:pt x="102606" y="454182"/>
                    <a:pt x="6036" y="908364"/>
                    <a:pt x="9054" y="1421394"/>
                  </a:cubicBezTo>
                  <a:cubicBezTo>
                    <a:pt x="12072" y="1934424"/>
                    <a:pt x="218792" y="2506301"/>
                    <a:pt x="217283" y="3078178"/>
                  </a:cubicBezTo>
                  <a:cubicBezTo>
                    <a:pt x="215774" y="3650055"/>
                    <a:pt x="107887" y="4251356"/>
                    <a:pt x="0" y="4852657"/>
                  </a:cubicBezTo>
                </a:path>
              </a:pathLst>
            </a:custGeom>
            <a:noFill/>
            <a:ln w="19050">
              <a:solidFill>
                <a:srgbClr val="0178E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6493964" y="1142315"/>
            <a:ext cx="358688" cy="5034619"/>
            <a:chOff x="6484081" y="1021750"/>
            <a:chExt cx="358688" cy="4726563"/>
          </a:xfrm>
        </p:grpSpPr>
        <p:sp>
          <p:nvSpPr>
            <p:cNvPr id="42" name="Овал 41"/>
            <p:cNvSpPr/>
            <p:nvPr/>
          </p:nvSpPr>
          <p:spPr>
            <a:xfrm>
              <a:off x="6664839" y="1723019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6484081" y="1021750"/>
              <a:ext cx="324000" cy="324000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6710365" y="2139353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6717331" y="2381194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6565778" y="3444193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6502143" y="3935438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Овал 48"/>
            <p:cNvSpPr/>
            <p:nvPr/>
          </p:nvSpPr>
          <p:spPr>
            <a:xfrm>
              <a:off x="6501883" y="4191794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Овал 49"/>
            <p:cNvSpPr/>
            <p:nvPr/>
          </p:nvSpPr>
          <p:spPr>
            <a:xfrm>
              <a:off x="6585193" y="4859930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Овал 50"/>
            <p:cNvSpPr/>
            <p:nvPr/>
          </p:nvSpPr>
          <p:spPr>
            <a:xfrm>
              <a:off x="6613653" y="5103560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Овал 51"/>
            <p:cNvSpPr/>
            <p:nvPr/>
          </p:nvSpPr>
          <p:spPr>
            <a:xfrm>
              <a:off x="6544455" y="4580223"/>
              <a:ext cx="125438" cy="122415"/>
            </a:xfrm>
            <a:prstGeom prst="ellipse">
              <a:avLst/>
            </a:prstGeom>
            <a:solidFill>
              <a:srgbClr val="0178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5" name="Полилиния 54"/>
            <p:cNvSpPr/>
            <p:nvPr/>
          </p:nvSpPr>
          <p:spPr>
            <a:xfrm flipH="1">
              <a:off x="6566763" y="1137953"/>
              <a:ext cx="223514" cy="4610360"/>
            </a:xfrm>
            <a:custGeom>
              <a:avLst/>
              <a:gdLst>
                <a:gd name="connsiteX0" fmla="*/ 199176 w 217291"/>
                <a:gd name="connsiteY0" fmla="*/ 0 h 4852657"/>
                <a:gd name="connsiteX1" fmla="*/ 9054 w 217291"/>
                <a:gd name="connsiteY1" fmla="*/ 1421394 h 4852657"/>
                <a:gd name="connsiteX2" fmla="*/ 217283 w 217291"/>
                <a:gd name="connsiteY2" fmla="*/ 3078178 h 4852657"/>
                <a:gd name="connsiteX3" fmla="*/ 0 w 217291"/>
                <a:gd name="connsiteY3" fmla="*/ 4852657 h 4852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291" h="4852657">
                  <a:moveTo>
                    <a:pt x="199176" y="0"/>
                  </a:moveTo>
                  <a:cubicBezTo>
                    <a:pt x="102606" y="454182"/>
                    <a:pt x="6036" y="908364"/>
                    <a:pt x="9054" y="1421394"/>
                  </a:cubicBezTo>
                  <a:cubicBezTo>
                    <a:pt x="12072" y="1934424"/>
                    <a:pt x="218792" y="2506301"/>
                    <a:pt x="217283" y="3078178"/>
                  </a:cubicBezTo>
                  <a:cubicBezTo>
                    <a:pt x="215774" y="3650055"/>
                    <a:pt x="107887" y="4251356"/>
                    <a:pt x="0" y="4852657"/>
                  </a:cubicBezTo>
                </a:path>
              </a:pathLst>
            </a:custGeom>
            <a:noFill/>
            <a:ln w="19050">
              <a:solidFill>
                <a:srgbClr val="0178E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1" name="Овал 40"/>
          <p:cNvSpPr/>
          <p:nvPr/>
        </p:nvSpPr>
        <p:spPr>
          <a:xfrm>
            <a:off x="6711472" y="2851005"/>
            <a:ext cx="125438" cy="122415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6649925" y="3290619"/>
            <a:ext cx="125438" cy="122415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575686" y="6498595"/>
            <a:ext cx="125438" cy="122415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6696807" y="5915119"/>
            <a:ext cx="125438" cy="130393"/>
          </a:xfrm>
          <a:prstGeom prst="ellipse">
            <a:avLst/>
          </a:prstGeom>
          <a:solidFill>
            <a:srgbClr val="0178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17553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28"/>
            <a:ext cx="12192765" cy="6857572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19143" y="209277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ПРОБЛЕМНЫЕ МОМЕНТЫ В РАУНДЕ ППМИ-2022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16514" y="1183750"/>
            <a:ext cx="107799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Несоответствие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категории земель или разрешенного вида использования требованиям конкурсного отбора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(проблема с правоустанавливающими документами)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16514" y="2046036"/>
            <a:ext cx="103027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Фальсификация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численности участников собраний 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(предоставление фотографий собраний прошлых лет, использование </a:t>
            </a:r>
            <a:r>
              <a:rPr lang="ru-RU" sz="1600" b="1" dirty="0" err="1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фотошопа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для увеличения числа участников, использование одинаковых фотографий в подтверждение итоговых и предварительных собраний)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pPr algn="just"/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0209" y="1260063"/>
            <a:ext cx="412460" cy="38664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437" y="2106858"/>
            <a:ext cx="412460" cy="38664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16513" y="3029957"/>
            <a:ext cx="103027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Роль наименований проектов при проведении конкурентных процедур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3075" y="2972174"/>
            <a:ext cx="412460" cy="38664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013897" y="3746237"/>
            <a:ext cx="10302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Проверка закупаемого оборудования в реестре российской промышленной продукции/евразийском реестре промышленных товаров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0842" y="3797355"/>
            <a:ext cx="412460" cy="386647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3075" y="4731619"/>
            <a:ext cx="412460" cy="386647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041186" y="4755665"/>
            <a:ext cx="103027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50591" y="4731619"/>
            <a:ext cx="103027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На что можно направить сэкономленные средства?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156" y="5483959"/>
            <a:ext cx="412460" cy="386647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013896" y="5545508"/>
            <a:ext cx="10302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Отличие первоначальной сметы, поданной на конкурсный отбор, от сметы </a:t>
            </a:r>
            <a:r>
              <a:rPr lang="ru-RU" sz="1600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при проведении конкурентных процедур</a:t>
            </a:r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endParaRPr lang="ru-RU" sz="1600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20853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65" y="214"/>
            <a:ext cx="12192765" cy="685757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274" y="1141001"/>
            <a:ext cx="1593273" cy="1560614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719143" y="209277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САЙТ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30719" y="3471282"/>
            <a:ext cx="437565" cy="552405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2657" y="4592777"/>
            <a:ext cx="9837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Новые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логины и пароли, методические рекомендации будут высланы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позже</a:t>
            </a:r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1268" y="3171674"/>
            <a:ext cx="11227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Информационная система управления проектами </a:t>
            </a:r>
            <a:r>
              <a:rPr lang="ru-RU" sz="3200" b="1" dirty="0" smtClean="0">
                <a:solidFill>
                  <a:srgbClr val="00B0F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ppmi.bashkortostan.ru</a:t>
            </a:r>
            <a:endParaRPr lang="ru-RU" sz="3200" b="1" dirty="0">
              <a:solidFill>
                <a:srgbClr val="00B0F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11359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428"/>
            <a:ext cx="12192765" cy="6857572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19142" y="131537"/>
            <a:ext cx="102536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СЕЛЬСКИЕ И ГОРОДСКИЕ ПОСЕЛЕНИЯ</a:t>
            </a:r>
            <a:b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chemeClr val="bg1"/>
                </a:solidFill>
                <a:latin typeface="Montserrat Light" panose="00000400000000000000" pitchFamily="2" charset="-52"/>
                <a:ea typeface="BIZ UDGothic" panose="020B0400000000000000" pitchFamily="33" charset="-128"/>
                <a:cs typeface="Arial" panose="020B0604020202020204" pitchFamily="34" charset="0"/>
              </a:rPr>
              <a:t>(УЧАСТВУЮЩИЕ В КОНКУРСЕ ГОРОДСКИХ ОКРУГОВ)</a:t>
            </a:r>
            <a:endParaRPr lang="ru-RU" sz="1600" dirty="0">
              <a:solidFill>
                <a:schemeClr val="bg1"/>
              </a:solidFill>
              <a:latin typeface="Montserrat Light" panose="000004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72923" y="1280706"/>
            <a:ext cx="83225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Если городское, сельское поселение решает принять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участие</a:t>
            </a:r>
            <a:b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конкурсном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отборе на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условиях городских округов*, то нужно уведомить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консультанта ЦИГИ по электронной почте.</a:t>
            </a:r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18211" y="5529608"/>
            <a:ext cx="935133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*</a:t>
            </a:r>
            <a:r>
              <a:rPr lang="ru-RU" sz="1400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на </a:t>
            </a:r>
            <a:r>
              <a:rPr lang="ru-RU" sz="1400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территории населенного пункта с численностью населения свыше </a:t>
            </a:r>
            <a:r>
              <a:rPr lang="ru-RU" sz="1400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3000 </a:t>
            </a:r>
            <a:r>
              <a:rPr lang="ru-RU" sz="1400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человек</a:t>
            </a:r>
            <a:endParaRPr lang="ru-RU" sz="1400" b="1" dirty="0" smtClean="0">
              <a:solidFill>
                <a:srgbClr val="92D05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8211" y="2634605"/>
            <a:ext cx="5700600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178E0"/>
                </a:solidFill>
                <a:latin typeface="Miratrix Normal" panose="00000500000000000000" pitchFamily="50" charset="-52"/>
                <a:cs typeface="Arial" panose="020B0604020202020204" pitchFamily="34" charset="0"/>
              </a:rPr>
              <a:t>КОНСУЛЬТАНТ ЦИГИ</a:t>
            </a:r>
            <a:endParaRPr lang="ru-RU" sz="24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Пестова Оксана Георгиевна</a:t>
            </a:r>
            <a:endParaRPr lang="en-US" sz="2800" b="1" dirty="0" smtClean="0">
              <a:solidFill>
                <a:srgbClr val="00206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endParaRPr lang="ru-RU" sz="2000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r>
              <a:rPr lang="ru-RU" sz="20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     </a:t>
            </a:r>
            <a:r>
              <a:rPr lang="en-US" sz="20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   </a:t>
            </a:r>
            <a:r>
              <a:rPr lang="ru-RU" sz="20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r>
              <a:rPr lang="en-US" sz="20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  <a:hlinkClick r:id="rId3"/>
              </a:rPr>
              <a:t>p</a:t>
            </a:r>
            <a:r>
              <a:rPr lang="ru-RU" sz="2000" dirty="0" err="1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  <a:hlinkClick r:id="rId3"/>
              </a:rPr>
              <a:t>estova</a:t>
            </a:r>
            <a:r>
              <a:rPr lang="en-US" sz="20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  <a:hlinkClick r:id="rId3"/>
              </a:rPr>
              <a:t>.</a:t>
            </a:r>
            <a:r>
              <a:rPr lang="en-US" sz="2000" dirty="0" err="1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  <a:hlinkClick r:id="rId3"/>
              </a:rPr>
              <a:t>og</a:t>
            </a:r>
            <a:r>
              <a:rPr lang="ru-RU" sz="2000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  <a:hlinkClick r:id="rId3"/>
              </a:rPr>
              <a:t>@</a:t>
            </a:r>
            <a:r>
              <a:rPr lang="en-US" sz="2000" dirty="0" err="1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  <a:hlinkClick r:id="rId3"/>
              </a:rPr>
              <a:t>noc</a:t>
            </a:r>
            <a:r>
              <a:rPr lang="ru-RU" sz="2000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  <a:hlinkClick r:id="rId3"/>
              </a:rPr>
              <a:t>rb.ru</a:t>
            </a:r>
            <a:endParaRPr lang="ru-RU" sz="2000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275" y="3625102"/>
            <a:ext cx="632120" cy="63212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274" y="1370502"/>
            <a:ext cx="774639" cy="72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64217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428"/>
            <a:ext cx="12192765" cy="6857572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219809" y="131537"/>
            <a:ext cx="118520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Прием конкурсной документации </a:t>
            </a:r>
            <a:r>
              <a:rPr lang="ru-RU" sz="2400" b="1" dirty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(изменения от </a:t>
            </a:r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21.07.2022 №</a:t>
            </a:r>
            <a:r>
              <a:rPr lang="en-US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 405</a:t>
            </a:r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)</a:t>
            </a:r>
            <a:endParaRPr lang="ru-RU" sz="1600" dirty="0">
              <a:solidFill>
                <a:schemeClr val="bg1"/>
              </a:solidFill>
              <a:latin typeface="Montserrat Light" panose="000004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0131" y="1051880"/>
            <a:ext cx="1166170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9.Участник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конкурсного отбора в сроки, указанные в информационном сообщении, представляет оператору конкурсного отбора заявку и документы на прошнурованном и пронумерованном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бумажном носителе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 приложением копии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на магнитном либо магнитно-оптическом носителе (в формате PDF)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согласно приложениям N 1 и N 2 к настоящему Порядку.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0131" y="2756691"/>
            <a:ext cx="1166170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11. Заявка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регистрируется в день ее поступления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оператором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журнале регистрации заявок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 присвоением регистрационного номера, указанием даты и времени приема заявки. Оператор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выдает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участнику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конкурса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, представившему заявку,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расписку в получении заявки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, содержащую регистрационный номер, указанный в журнале регистрации заявок, дату и время ее получения.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0130" y="4530347"/>
            <a:ext cx="116617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12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. Оператор </a:t>
            </a:r>
            <a:r>
              <a:rPr lang="ru-RU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течение 3 рабочих дней со дня регистрации заявки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осуществляет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их проверку на предмет соответствия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требованиям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постановления.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 случае несоответствия заявки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требованиям оператор </a:t>
            </a:r>
            <a:r>
              <a:rPr lang="ru-RU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возвращает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заявку участнику </a:t>
            </a:r>
            <a:r>
              <a:rPr lang="ru-RU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сроки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, установленные настоящим пунктом, уведомляет участника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о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несоответствии заявки и документов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требованиям постановления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 электронной почте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, указанной в заявке, с обоснованием причин возврата.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Возврат заявки регистрируется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в журнале регистрации заявок.</a:t>
            </a:r>
          </a:p>
        </p:txBody>
      </p:sp>
    </p:spTree>
    <p:extLst>
      <p:ext uri="{BB962C8B-B14F-4D97-AF65-F5344CB8AC3E}">
        <p14:creationId xmlns:p14="http://schemas.microsoft.com/office/powerpoint/2010/main" xmlns="" val="314694242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428"/>
            <a:ext cx="12192765" cy="6857572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219809" y="131537"/>
            <a:ext cx="118520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Прием конкурсной документации </a:t>
            </a:r>
            <a:r>
              <a:rPr lang="ru-RU" sz="2400" b="1" dirty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(изменения от </a:t>
            </a:r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21.07.2022 №</a:t>
            </a:r>
            <a:r>
              <a:rPr lang="en-US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 405</a:t>
            </a:r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)</a:t>
            </a:r>
            <a:endParaRPr lang="ru-RU" sz="1600" dirty="0">
              <a:solidFill>
                <a:schemeClr val="bg1"/>
              </a:solidFill>
              <a:latin typeface="Montserrat Light" panose="00000400000000000000" pitchFamily="2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6493" y="1853203"/>
            <a:ext cx="111007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Участники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вправе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повторно представить заявку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 на рассмотрение оператору </a:t>
            </a:r>
            <a:r>
              <a:rPr lang="ru-RU" b="1" dirty="0" smtClean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при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условии устранения причин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, послуживших основанием для ее возврата, с учетом срока, установленного в абзаце третьем пункта 7 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Порядка.</a:t>
            </a:r>
          </a:p>
          <a:p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endParaRPr lang="ru-RU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Рассмотрение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повторно поданных заявок и документов осуществляется оператором конкурсного отбора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 течение 3 рабочих дней со дня их поступления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 пределах срока, установленного в абзаце четвертом пункта 7 настоящего Порядка.</a:t>
            </a:r>
          </a:p>
          <a:p>
            <a:endParaRPr lang="ru-RU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endParaRPr lang="ru-RU" b="1" dirty="0" smtClean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Регистрация </a:t>
            </a:r>
            <a:r>
              <a: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повторно поступившей заявки осуществляется </a:t>
            </a:r>
            <a:r>
              <a:rPr lang="ru-RU" b="1" dirty="0">
                <a:solidFill>
                  <a:srgbClr val="92D05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в день поступления заявки</a:t>
            </a:r>
            <a:r>
              <a: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rPr>
              <a:t>.</a:t>
            </a:r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0130" y="4530347"/>
            <a:ext cx="11661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solidFill>
                <a:srgbClr val="0178E0"/>
              </a:solidFill>
              <a:latin typeface="Montserrat" panose="00000500000000000000" pitchFamily="2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669370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82" y="214"/>
            <a:ext cx="12192765" cy="6857572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719143" y="209277"/>
            <a:ext cx="9293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rPr>
              <a:t>КОНТАКТЫ</a:t>
            </a:r>
            <a:endParaRPr lang="ru-RU" sz="2400" b="1" dirty="0">
              <a:solidFill>
                <a:schemeClr val="bg1"/>
              </a:solidFill>
              <a:latin typeface="Miratrix Normal" panose="00000500000000000000" pitchFamily="50" charset="-52"/>
              <a:ea typeface="BIZ UDGothic" panose="020B0400000000000000" pitchFamily="33" charset="-128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1600200"/>
            <a:ext cx="6084277" cy="287801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766116" y="1254485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3276178" y="1242762"/>
            <a:ext cx="3312368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56493" y="2391508"/>
            <a:ext cx="2614246" cy="3622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6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Font typeface="Arial" pitchFamily="34" charset="0"/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6561387" y="1042432"/>
            <a:ext cx="4642319" cy="2665031"/>
            <a:chOff x="6719779" y="1225317"/>
            <a:chExt cx="4642319" cy="2665031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6719779" y="1225317"/>
              <a:ext cx="4642319" cy="26468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b="1" dirty="0" smtClean="0">
                  <a:solidFill>
                    <a:srgbClr val="0178E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Оксана Георгиевна</a:t>
              </a:r>
            </a:p>
            <a:p>
              <a:r>
                <a:rPr lang="ru-RU" sz="2400" b="1" dirty="0" smtClean="0">
                  <a:solidFill>
                    <a:srgbClr val="0178E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Пестова</a:t>
              </a:r>
              <a:endPara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  <a:p>
              <a:r>
                <a:rPr lang="ru-RU" sz="1400" dirty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з</a:t>
              </a:r>
              <a:r>
                <a:rPr lang="ru-RU" sz="1400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аместитель руководителя </a:t>
              </a:r>
              <a:r>
                <a:rPr lang="ru-RU" sz="1400" dirty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Центра изучения гражданских </a:t>
              </a:r>
              <a:r>
                <a:rPr lang="ru-RU" sz="1400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инициатив</a:t>
              </a:r>
            </a:p>
            <a:p>
              <a:endPara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  <a:p>
              <a:r>
                <a:rPr lang="ru-RU" b="1" dirty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</a:t>
              </a:r>
              <a:r>
                <a:rPr lang="ru-RU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      </a:t>
              </a:r>
              <a:r>
                <a:rPr lang="ru-RU" b="1" dirty="0" smtClean="0">
                  <a:solidFill>
                    <a:srgbClr val="00206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8 </a:t>
              </a:r>
              <a:r>
                <a:rPr lang="ru-RU" b="1" dirty="0">
                  <a:solidFill>
                    <a:srgbClr val="00206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(987) 614-34-57</a:t>
              </a:r>
            </a:p>
            <a:p>
              <a:pPr lvl="0">
                <a:buNone/>
              </a:pPr>
              <a:endParaRPr lang="ru-RU" b="1" dirty="0">
                <a:solidFill>
                  <a:srgbClr val="002060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  <a:p>
              <a:pPr lvl="0">
                <a:buNone/>
              </a:pPr>
              <a:endParaRPr lang="ru-RU" b="1" dirty="0">
                <a:solidFill>
                  <a:srgbClr val="002060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  <a:p>
              <a:pPr lvl="0">
                <a:buNone/>
              </a:pPr>
              <a:r>
                <a:rPr lang="ru-RU" b="1" dirty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</a:t>
              </a:r>
              <a:r>
                <a:rPr lang="ru-RU" b="1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       </a:t>
              </a:r>
              <a:r>
                <a:rPr lang="en-US" b="1" dirty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pestova.og@nocrb.ru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flipH="1">
              <a:off x="6828399" y="2670355"/>
              <a:ext cx="322850" cy="350986"/>
            </a:xfrm>
            <a:prstGeom prst="rect">
              <a:avLst/>
            </a:prstGeom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820313" y="3461148"/>
              <a:ext cx="416454" cy="429200"/>
            </a:xfrm>
            <a:prstGeom prst="rect">
              <a:avLst/>
            </a:prstGeom>
          </p:spPr>
        </p:pic>
      </p:grpSp>
      <p:grpSp>
        <p:nvGrpSpPr>
          <p:cNvPr id="13" name="Группа 12"/>
          <p:cNvGrpSpPr/>
          <p:nvPr/>
        </p:nvGrpSpPr>
        <p:grpSpPr>
          <a:xfrm>
            <a:off x="4320229" y="4232692"/>
            <a:ext cx="4759685" cy="2369880"/>
            <a:chOff x="4320229" y="4232692"/>
            <a:chExt cx="4759685" cy="2369880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4320229" y="4232692"/>
              <a:ext cx="4759685" cy="23698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buNone/>
              </a:pPr>
              <a:r>
                <a:rPr lang="ru-RU" sz="2400" b="1" dirty="0" smtClean="0">
                  <a:solidFill>
                    <a:srgbClr val="0178E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АЛИНА ИРЕКОВНА</a:t>
              </a:r>
            </a:p>
            <a:p>
              <a:pPr lvl="0">
                <a:buNone/>
              </a:pPr>
              <a:r>
                <a:rPr lang="ru-RU" sz="2400" b="1" dirty="0" smtClean="0">
                  <a:solidFill>
                    <a:srgbClr val="0178E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ЕРОФЕЕВА</a:t>
              </a:r>
              <a:endPara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  <a:p>
              <a:pPr lvl="0">
                <a:buNone/>
              </a:pPr>
              <a:r>
                <a:rPr lang="ru-RU" sz="1400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ведущий специалист </a:t>
              </a:r>
              <a:r>
                <a:rPr lang="ru-RU" sz="1400" dirty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Центра изучения гражданских </a:t>
              </a:r>
              <a:r>
                <a:rPr lang="ru-RU" sz="1400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инициатив</a:t>
              </a:r>
            </a:p>
            <a:p>
              <a:pPr lvl="0">
                <a:buNone/>
              </a:pPr>
              <a:endParaRPr lang="ru-RU" b="1" dirty="0" smtClean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  <a:p>
              <a:pPr lvl="0">
                <a:buNone/>
              </a:pPr>
              <a:r>
                <a:rPr lang="ru-RU" b="1" dirty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</a:t>
              </a:r>
              <a:r>
                <a:rPr lang="ru-RU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       </a:t>
              </a:r>
              <a:r>
                <a:rPr lang="ru-RU" b="1" dirty="0" smtClean="0">
                  <a:solidFill>
                    <a:srgbClr val="002060"/>
                  </a:solidFill>
                  <a:latin typeface="Miratrix Normal" panose="00000500000000000000" pitchFamily="50" charset="-52"/>
                  <a:ea typeface="BIZ UDGothic" panose="020B0400000000000000" pitchFamily="33" charset="-128"/>
                  <a:cs typeface="Arial" panose="020B0604020202020204" pitchFamily="34" charset="0"/>
                </a:rPr>
                <a:t>8 (917) 412-24-48</a:t>
              </a:r>
            </a:p>
            <a:p>
              <a:pPr lvl="0">
                <a:buNone/>
              </a:pPr>
              <a:endParaRPr lang="ru-RU" b="1" dirty="0">
                <a:solidFill>
                  <a:srgbClr val="002060"/>
                </a:solidFill>
                <a:latin typeface="Miratrix Normal" panose="00000500000000000000" pitchFamily="50" charset="-52"/>
                <a:ea typeface="BIZ UDGothic" panose="020B0400000000000000" pitchFamily="33" charset="-128"/>
                <a:cs typeface="Arial" panose="020B0604020202020204" pitchFamily="34" charset="0"/>
              </a:endParaRPr>
            </a:p>
            <a:p>
              <a:pPr lvl="0">
                <a:buNone/>
              </a:pPr>
              <a:r>
                <a:rPr lang="ru-RU" b="1" dirty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</a:t>
              </a:r>
              <a:r>
                <a:rPr lang="ru-RU" b="1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       </a:t>
              </a:r>
              <a:r>
                <a:rPr lang="en-US" b="1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erofeeva.ai@nocrb.ru</a:t>
              </a:r>
              <a:r>
                <a:rPr lang="ru-RU" b="1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</a:t>
              </a:r>
              <a:endParaRPr lang="ru-RU" b="1" dirty="0">
                <a:solidFill>
                  <a:srgbClr val="002060"/>
                </a:solidFill>
                <a:latin typeface="Montserrat" panose="00000500000000000000" pitchFamily="2" charset="-52"/>
                <a:ea typeface="BIZ UDGothic" panose="020B0400000000000000" pitchFamily="33" charset="-128"/>
                <a:cs typeface="Arial" panose="020B0604020202020204" pitchFamily="34" charset="0"/>
              </a:endParaRPr>
            </a:p>
          </p:txBody>
        </p:sp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flipH="1">
              <a:off x="5100176" y="5648201"/>
              <a:ext cx="322850" cy="350986"/>
            </a:xfrm>
            <a:prstGeom prst="rect">
              <a:avLst/>
            </a:prstGeom>
          </p:spPr>
        </p:pic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100176" y="6113369"/>
              <a:ext cx="416454" cy="429200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704917" y="1042432"/>
            <a:ext cx="4718109" cy="2957507"/>
            <a:chOff x="704917" y="1225317"/>
            <a:chExt cx="4718109" cy="2957507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704917" y="1225317"/>
              <a:ext cx="4718109" cy="29238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b="1" dirty="0">
                  <a:solidFill>
                    <a:srgbClr val="0178E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Лия </a:t>
              </a:r>
              <a:r>
                <a:rPr lang="ru-RU" sz="2400" b="1" dirty="0" err="1" smtClean="0">
                  <a:solidFill>
                    <a:srgbClr val="0178E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Фаритовна</a:t>
              </a:r>
              <a:r>
                <a:rPr lang="ru-RU" sz="2400" b="1" dirty="0" smtClean="0">
                  <a:solidFill>
                    <a:srgbClr val="0178E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 Насретдинова</a:t>
              </a:r>
              <a:endParaRPr lang="ru-RU" b="1" dirty="0">
                <a:solidFill>
                  <a:srgbClr val="0178E0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  <a:p>
              <a:pPr lvl="0">
                <a:buNone/>
              </a:pPr>
              <a:r>
                <a:rPr lang="ru-RU" sz="1400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руководитель Центра изучения гражданских инициатив</a:t>
              </a:r>
            </a:p>
            <a:p>
              <a:pPr lvl="0">
                <a:buNone/>
              </a:pPr>
              <a:r>
                <a:rPr lang="ru-RU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</a:t>
              </a:r>
            </a:p>
            <a:p>
              <a:pPr lvl="0">
                <a:buNone/>
              </a:pPr>
              <a:r>
                <a:rPr lang="ru-RU" b="1" dirty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</a:t>
              </a:r>
              <a:r>
                <a:rPr lang="ru-RU" b="1" dirty="0" smtClean="0">
                  <a:solidFill>
                    <a:srgbClr val="0178E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      </a:t>
              </a:r>
              <a:r>
                <a:rPr lang="ru-RU" b="1" dirty="0" smtClean="0">
                  <a:solidFill>
                    <a:srgbClr val="00206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8 (927) 314-86-90</a:t>
              </a:r>
            </a:p>
            <a:p>
              <a:pPr lvl="0">
                <a:buNone/>
              </a:pPr>
              <a:endParaRPr lang="ru-RU" b="1" dirty="0">
                <a:solidFill>
                  <a:srgbClr val="002060"/>
                </a:solidFill>
                <a:latin typeface="Miratrix Normal" panose="00000500000000000000" pitchFamily="50" charset="-52"/>
                <a:cs typeface="Arial" panose="020B0604020202020204" pitchFamily="34" charset="0"/>
              </a:endParaRPr>
            </a:p>
            <a:p>
              <a:pPr lvl="0">
                <a:buNone/>
              </a:pPr>
              <a:r>
                <a:rPr lang="ru-RU" b="1" dirty="0">
                  <a:solidFill>
                    <a:srgbClr val="00206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 </a:t>
              </a:r>
              <a:r>
                <a:rPr lang="ru-RU" b="1" dirty="0" smtClean="0">
                  <a:solidFill>
                    <a:srgbClr val="002060"/>
                  </a:solidFill>
                  <a:latin typeface="Miratrix Normal" panose="00000500000000000000" pitchFamily="50" charset="-52"/>
                  <a:cs typeface="Arial" panose="020B0604020202020204" pitchFamily="34" charset="0"/>
                </a:rPr>
                <a:t>      8 (927) 346-65-06</a:t>
              </a:r>
            </a:p>
            <a:p>
              <a:pPr lvl="0">
                <a:buNone/>
              </a:pPr>
              <a:endParaRPr lang="ru-RU" b="1" dirty="0">
                <a:solidFill>
                  <a:srgbClr val="002060"/>
                </a:solidFill>
                <a:latin typeface="Miratrix Normal" panose="00000500000000000000" pitchFamily="50" charset="-52"/>
                <a:cs typeface="Arial" panose="020B0604020202020204" pitchFamily="34" charset="0"/>
              </a:endParaRPr>
            </a:p>
            <a:p>
              <a:pPr lvl="0">
                <a:buNone/>
              </a:pPr>
              <a:r>
                <a:rPr lang="ru-RU" b="1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         </a:t>
              </a:r>
              <a:r>
                <a:rPr lang="en-US" b="1" dirty="0" smtClean="0">
                  <a:solidFill>
                    <a:srgbClr val="002060"/>
                  </a:solidFill>
                  <a:latin typeface="Montserrat" panose="00000500000000000000" pitchFamily="2" charset="-52"/>
                  <a:cs typeface="Arial" panose="020B0604020202020204" pitchFamily="34" charset="0"/>
                </a:rPr>
                <a:t>nasretdinova.lf@nocrb.ru</a:t>
              </a:r>
              <a:endParaRPr lang="ru-RU" b="1" dirty="0" smtClean="0">
                <a:solidFill>
                  <a:srgbClr val="002060"/>
                </a:solidFill>
                <a:latin typeface="Montserrat" panose="00000500000000000000" pitchFamily="2" charset="-52"/>
                <a:cs typeface="Arial" panose="020B0604020202020204" pitchFamily="34" charset="0"/>
              </a:endParaRPr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flipH="1">
              <a:off x="817343" y="2670626"/>
              <a:ext cx="322850" cy="350986"/>
            </a:xfrm>
            <a:prstGeom prst="rect">
              <a:avLst/>
            </a:prstGeom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flipH="1">
              <a:off x="812655" y="3220000"/>
              <a:ext cx="322850" cy="350986"/>
            </a:xfrm>
            <a:prstGeom prst="rect">
              <a:avLst/>
            </a:prstGeom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03275" y="3753624"/>
              <a:ext cx="416454" cy="429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1909339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7037</TotalTime>
  <Words>3705</Words>
  <Application>Microsoft Office PowerPoint</Application>
  <PresentationFormat>Произвольный</PresentationFormat>
  <Paragraphs>820</Paragraphs>
  <Slides>47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ПК03 тип 1</dc:creator>
  <cp:lastModifiedBy>Управдел</cp:lastModifiedBy>
  <cp:revision>496</cp:revision>
  <dcterms:created xsi:type="dcterms:W3CDTF">2021-09-15T11:41:56Z</dcterms:created>
  <dcterms:modified xsi:type="dcterms:W3CDTF">2022-10-27T07:39:12Z</dcterms:modified>
</cp:coreProperties>
</file>